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3"/>
  </p:notesMasterIdLst>
  <p:sldIdLst>
    <p:sldId id="259" r:id="rId2"/>
    <p:sldId id="260" r:id="rId3"/>
    <p:sldId id="261" r:id="rId4"/>
    <p:sldId id="256" r:id="rId5"/>
    <p:sldId id="262" r:id="rId6"/>
    <p:sldId id="263" r:id="rId7"/>
    <p:sldId id="257" r:id="rId8"/>
    <p:sldId id="258" r:id="rId9"/>
    <p:sldId id="265"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43"/>
    <p:restoredTop sz="74122"/>
  </p:normalViewPr>
  <p:slideViewPr>
    <p:cSldViewPr snapToGrid="0">
      <p:cViewPr varScale="1">
        <p:scale>
          <a:sx n="82" d="100"/>
          <a:sy n="82" d="100"/>
        </p:scale>
        <p:origin x="1744"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96" d="100"/>
          <a:sy n="96" d="100"/>
        </p:scale>
        <p:origin x="368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ata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3.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sv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sv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C1F17A-7077-3D4E-9AE5-8AA1EE31A355}" type="doc">
      <dgm:prSet loTypeId="urn:microsoft.com/office/officeart/2018/2/layout/IconVerticalSolidList" loCatId="icon" qsTypeId="urn:microsoft.com/office/officeart/2005/8/quickstyle/simple1" qsCatId="simple" csTypeId="urn:microsoft.com/office/officeart/2018/5/colors/Iconchunking_neutralbg_accent3_2" csCatId="accent3" phldr="1"/>
      <dgm:spPr/>
      <dgm:t>
        <a:bodyPr/>
        <a:lstStyle/>
        <a:p>
          <a:endParaRPr lang="en-US"/>
        </a:p>
      </dgm:t>
    </dgm:pt>
    <dgm:pt modelId="{C6E26B6E-FBDA-1041-8B2B-B254C9811AF3}">
      <dgm:prSet/>
      <dgm:spPr/>
      <dgm:t>
        <a:bodyPr/>
        <a:lstStyle/>
        <a:p>
          <a:r>
            <a:rPr lang="en-US" b="0"/>
            <a:t>A setting spray that uses cutting edge resources and ingredients to keep you glamorous all the time!</a:t>
          </a:r>
        </a:p>
      </dgm:t>
    </dgm:pt>
    <dgm:pt modelId="{A8D23BB6-2BDB-D649-93B1-A05E15E48DDB}" type="parTrans" cxnId="{1B796897-30BE-EC47-AF5C-310E067EE376}">
      <dgm:prSet/>
      <dgm:spPr/>
      <dgm:t>
        <a:bodyPr/>
        <a:lstStyle/>
        <a:p>
          <a:endParaRPr lang="en-US" sz="1200"/>
        </a:p>
      </dgm:t>
    </dgm:pt>
    <dgm:pt modelId="{23C88612-1A33-8240-BFF4-0D2A437675C3}" type="sibTrans" cxnId="{1B796897-30BE-EC47-AF5C-310E067EE376}">
      <dgm:prSet/>
      <dgm:spPr/>
      <dgm:t>
        <a:bodyPr/>
        <a:lstStyle/>
        <a:p>
          <a:endParaRPr lang="en-US"/>
        </a:p>
      </dgm:t>
    </dgm:pt>
    <dgm:pt modelId="{0EA9ADC9-34A4-3A4E-A161-F508D17BB637}">
      <dgm:prSet/>
      <dgm:spPr/>
      <dgm:t>
        <a:bodyPr/>
        <a:lstStyle/>
        <a:p>
          <a:r>
            <a:rPr lang="en-US" b="0"/>
            <a:t>Locks in your makeup and fake tanner in to place with no smudges guaranteed</a:t>
          </a:r>
        </a:p>
      </dgm:t>
    </dgm:pt>
    <dgm:pt modelId="{47996D91-A526-F349-8245-5718C97B03D5}" type="parTrans" cxnId="{0AAC256C-7A93-DB4A-A92E-A9000F1CC438}">
      <dgm:prSet/>
      <dgm:spPr/>
      <dgm:t>
        <a:bodyPr/>
        <a:lstStyle/>
        <a:p>
          <a:endParaRPr lang="en-US" sz="1200"/>
        </a:p>
      </dgm:t>
    </dgm:pt>
    <dgm:pt modelId="{6CAC72F5-249E-3B4C-9A76-95DBEE383023}" type="sibTrans" cxnId="{0AAC256C-7A93-DB4A-A92E-A9000F1CC438}">
      <dgm:prSet/>
      <dgm:spPr/>
      <dgm:t>
        <a:bodyPr/>
        <a:lstStyle/>
        <a:p>
          <a:endParaRPr lang="en-US"/>
        </a:p>
      </dgm:t>
    </dgm:pt>
    <dgm:pt modelId="{DC57A533-D4D0-DE4C-A613-A7901B4B322B}">
      <dgm:prSet/>
      <dgm:spPr/>
      <dgm:t>
        <a:bodyPr/>
        <a:lstStyle/>
        <a:p>
          <a:r>
            <a:rPr lang="en-US" b="0"/>
            <a:t>Prevents 100% of any makeup or artificial tan onto any fabrics or surfaces.</a:t>
          </a:r>
        </a:p>
      </dgm:t>
    </dgm:pt>
    <dgm:pt modelId="{7DF6170D-7EC3-5B4D-99C0-071CF7A289A2}" type="parTrans" cxnId="{1BF41B24-BDFE-8F41-9A05-71FE1D519DC9}">
      <dgm:prSet/>
      <dgm:spPr/>
      <dgm:t>
        <a:bodyPr/>
        <a:lstStyle/>
        <a:p>
          <a:endParaRPr lang="en-US" sz="1200"/>
        </a:p>
      </dgm:t>
    </dgm:pt>
    <dgm:pt modelId="{08DA3193-E358-174E-A399-70034C72B884}" type="sibTrans" cxnId="{1BF41B24-BDFE-8F41-9A05-71FE1D519DC9}">
      <dgm:prSet/>
      <dgm:spPr/>
      <dgm:t>
        <a:bodyPr/>
        <a:lstStyle/>
        <a:p>
          <a:endParaRPr lang="en-US"/>
        </a:p>
      </dgm:t>
    </dgm:pt>
    <dgm:pt modelId="{CE22D1CB-2B88-4D45-B26F-9A626008A9F3}">
      <dgm:prSet/>
      <dgm:spPr/>
      <dgm:t>
        <a:bodyPr/>
        <a:lstStyle/>
        <a:p>
          <a:r>
            <a:rPr lang="en-US" b="0"/>
            <a:t>Non-clogging and dermatologist approved.</a:t>
          </a:r>
        </a:p>
      </dgm:t>
    </dgm:pt>
    <dgm:pt modelId="{4E97F29B-F503-9746-BD42-2015BF13D9CE}" type="parTrans" cxnId="{F7EDFBB2-1E42-F24C-B1D4-5D8C4D96C5F3}">
      <dgm:prSet/>
      <dgm:spPr/>
      <dgm:t>
        <a:bodyPr/>
        <a:lstStyle/>
        <a:p>
          <a:endParaRPr lang="en-US" sz="1200"/>
        </a:p>
      </dgm:t>
    </dgm:pt>
    <dgm:pt modelId="{8FB8FE6F-09E3-364D-9FC9-7133DF10BB72}" type="sibTrans" cxnId="{F7EDFBB2-1E42-F24C-B1D4-5D8C4D96C5F3}">
      <dgm:prSet/>
      <dgm:spPr/>
      <dgm:t>
        <a:bodyPr/>
        <a:lstStyle/>
        <a:p>
          <a:endParaRPr lang="en-US"/>
        </a:p>
      </dgm:t>
    </dgm:pt>
    <dgm:pt modelId="{651D36E6-FE86-7446-8A4A-50D8C02088FF}">
      <dgm:prSet/>
      <dgm:spPr/>
      <dgm:t>
        <a:bodyPr/>
        <a:lstStyle/>
        <a:p>
          <a:r>
            <a:rPr lang="en-US" b="0"/>
            <a:t>Eco-friendly with biodegradable packaging.</a:t>
          </a:r>
        </a:p>
      </dgm:t>
    </dgm:pt>
    <dgm:pt modelId="{1241034E-8C87-1945-85BC-62B2605D01C2}" type="parTrans" cxnId="{49344B89-60FA-0F45-92A7-2C634D9CEB86}">
      <dgm:prSet/>
      <dgm:spPr/>
      <dgm:t>
        <a:bodyPr/>
        <a:lstStyle/>
        <a:p>
          <a:endParaRPr lang="en-US" sz="1200"/>
        </a:p>
      </dgm:t>
    </dgm:pt>
    <dgm:pt modelId="{F9200F6B-EC8E-A04D-A790-4D026E68C25B}" type="sibTrans" cxnId="{49344B89-60FA-0F45-92A7-2C634D9CEB86}">
      <dgm:prSet/>
      <dgm:spPr/>
      <dgm:t>
        <a:bodyPr/>
        <a:lstStyle/>
        <a:p>
          <a:endParaRPr lang="en-US"/>
        </a:p>
      </dgm:t>
    </dgm:pt>
    <dgm:pt modelId="{E2192B53-A789-4D25-A42F-9A79933DAC19}" type="pres">
      <dgm:prSet presAssocID="{2AC1F17A-7077-3D4E-9AE5-8AA1EE31A355}" presName="root" presStyleCnt="0">
        <dgm:presLayoutVars>
          <dgm:dir/>
          <dgm:resizeHandles val="exact"/>
        </dgm:presLayoutVars>
      </dgm:prSet>
      <dgm:spPr/>
    </dgm:pt>
    <dgm:pt modelId="{15607FAE-51D7-4357-AB70-0F3FD9C288D6}" type="pres">
      <dgm:prSet presAssocID="{C6E26B6E-FBDA-1041-8B2B-B254C9811AF3}" presName="compNode" presStyleCnt="0"/>
      <dgm:spPr/>
    </dgm:pt>
    <dgm:pt modelId="{4FF71D49-74AD-4697-964A-DBA8157133CE}" type="pres">
      <dgm:prSet presAssocID="{C6E26B6E-FBDA-1041-8B2B-B254C9811AF3}" presName="bgRect" presStyleLbl="bgShp" presStyleIdx="0" presStyleCnt="5"/>
      <dgm:spPr/>
    </dgm:pt>
    <dgm:pt modelId="{0212308A-F1D3-43D7-B050-B74AF8D4B7C1}" type="pres">
      <dgm:prSet presAssocID="{C6E26B6E-FBDA-1041-8B2B-B254C9811AF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wel"/>
        </a:ext>
      </dgm:extLst>
    </dgm:pt>
    <dgm:pt modelId="{83269E2E-31FB-4042-AB71-524AA9E9B55E}" type="pres">
      <dgm:prSet presAssocID="{C6E26B6E-FBDA-1041-8B2B-B254C9811AF3}" presName="spaceRect" presStyleCnt="0"/>
      <dgm:spPr/>
    </dgm:pt>
    <dgm:pt modelId="{13B0070B-7C60-4D27-9E62-EB6442547BCD}" type="pres">
      <dgm:prSet presAssocID="{C6E26B6E-FBDA-1041-8B2B-B254C9811AF3}" presName="parTx" presStyleLbl="revTx" presStyleIdx="0" presStyleCnt="5">
        <dgm:presLayoutVars>
          <dgm:chMax val="0"/>
          <dgm:chPref val="0"/>
        </dgm:presLayoutVars>
      </dgm:prSet>
      <dgm:spPr/>
    </dgm:pt>
    <dgm:pt modelId="{C25A066C-A565-4100-B0FE-1949AE7F7F3B}" type="pres">
      <dgm:prSet presAssocID="{23C88612-1A33-8240-BFF4-0D2A437675C3}" presName="sibTrans" presStyleCnt="0"/>
      <dgm:spPr/>
    </dgm:pt>
    <dgm:pt modelId="{588E0B96-6427-40DE-85EB-7CDE18D5E096}" type="pres">
      <dgm:prSet presAssocID="{0EA9ADC9-34A4-3A4E-A161-F508D17BB637}" presName="compNode" presStyleCnt="0"/>
      <dgm:spPr/>
    </dgm:pt>
    <dgm:pt modelId="{9F24575F-B168-44E6-A21D-69C37E069725}" type="pres">
      <dgm:prSet presAssocID="{0EA9ADC9-34A4-3A4E-A161-F508D17BB637}" presName="bgRect" presStyleLbl="bgShp" presStyleIdx="1" presStyleCnt="5"/>
      <dgm:spPr/>
    </dgm:pt>
    <dgm:pt modelId="{0A0F65C2-3BB8-4BA8-B26A-A68BD1E464E2}" type="pres">
      <dgm:prSet presAssocID="{0EA9ADC9-34A4-3A4E-A161-F508D17BB63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ock"/>
        </a:ext>
      </dgm:extLst>
    </dgm:pt>
    <dgm:pt modelId="{91E136DC-E2A8-4201-A07A-CE66001E8AD6}" type="pres">
      <dgm:prSet presAssocID="{0EA9ADC9-34A4-3A4E-A161-F508D17BB637}" presName="spaceRect" presStyleCnt="0"/>
      <dgm:spPr/>
    </dgm:pt>
    <dgm:pt modelId="{1C51C38D-3591-45C7-928B-C1B30838A5DB}" type="pres">
      <dgm:prSet presAssocID="{0EA9ADC9-34A4-3A4E-A161-F508D17BB637}" presName="parTx" presStyleLbl="revTx" presStyleIdx="1" presStyleCnt="5">
        <dgm:presLayoutVars>
          <dgm:chMax val="0"/>
          <dgm:chPref val="0"/>
        </dgm:presLayoutVars>
      </dgm:prSet>
      <dgm:spPr/>
    </dgm:pt>
    <dgm:pt modelId="{DAF434D3-57C7-4CF2-98FE-284CB6F347C2}" type="pres">
      <dgm:prSet presAssocID="{6CAC72F5-249E-3B4C-9A76-95DBEE383023}" presName="sibTrans" presStyleCnt="0"/>
      <dgm:spPr/>
    </dgm:pt>
    <dgm:pt modelId="{15EF5A9E-4C13-412E-BA9C-936184628480}" type="pres">
      <dgm:prSet presAssocID="{DC57A533-D4D0-DE4C-A613-A7901B4B322B}" presName="compNode" presStyleCnt="0"/>
      <dgm:spPr/>
    </dgm:pt>
    <dgm:pt modelId="{FDEA4456-9A27-4B42-A5E6-544F5DF923C7}" type="pres">
      <dgm:prSet presAssocID="{DC57A533-D4D0-DE4C-A613-A7901B4B322B}" presName="bgRect" presStyleLbl="bgShp" presStyleIdx="2" presStyleCnt="5"/>
      <dgm:spPr/>
    </dgm:pt>
    <dgm:pt modelId="{94DF9571-8012-4330-B05C-B0294424F95B}" type="pres">
      <dgm:prSet presAssocID="{DC57A533-D4D0-DE4C-A613-A7901B4B322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anabata Tree"/>
        </a:ext>
      </dgm:extLst>
    </dgm:pt>
    <dgm:pt modelId="{C88D8FC0-D619-4C4A-B39A-3AFEA55D6D98}" type="pres">
      <dgm:prSet presAssocID="{DC57A533-D4D0-DE4C-A613-A7901B4B322B}" presName="spaceRect" presStyleCnt="0"/>
      <dgm:spPr/>
    </dgm:pt>
    <dgm:pt modelId="{A78EE1C4-C85D-4898-B9B9-8E2FA61DFD88}" type="pres">
      <dgm:prSet presAssocID="{DC57A533-D4D0-DE4C-A613-A7901B4B322B}" presName="parTx" presStyleLbl="revTx" presStyleIdx="2" presStyleCnt="5">
        <dgm:presLayoutVars>
          <dgm:chMax val="0"/>
          <dgm:chPref val="0"/>
        </dgm:presLayoutVars>
      </dgm:prSet>
      <dgm:spPr/>
    </dgm:pt>
    <dgm:pt modelId="{9CF38DCD-603D-47D5-A7C2-CD0AFA7B3BF8}" type="pres">
      <dgm:prSet presAssocID="{08DA3193-E358-174E-A399-70034C72B884}" presName="sibTrans" presStyleCnt="0"/>
      <dgm:spPr/>
    </dgm:pt>
    <dgm:pt modelId="{7946AF6D-6E25-43FD-BC78-6BF462D86CB7}" type="pres">
      <dgm:prSet presAssocID="{CE22D1CB-2B88-4D45-B26F-9A626008A9F3}" presName="compNode" presStyleCnt="0"/>
      <dgm:spPr/>
    </dgm:pt>
    <dgm:pt modelId="{54134157-66D0-4740-A6E0-A18BB275525F}" type="pres">
      <dgm:prSet presAssocID="{CE22D1CB-2B88-4D45-B26F-9A626008A9F3}" presName="bgRect" presStyleLbl="bgShp" presStyleIdx="3" presStyleCnt="5"/>
      <dgm:spPr/>
    </dgm:pt>
    <dgm:pt modelId="{14D8E31C-3B6F-4567-B869-21F96A572055}" type="pres">
      <dgm:prSet presAssocID="{CE22D1CB-2B88-4D45-B26F-9A626008A9F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hale"/>
        </a:ext>
      </dgm:extLst>
    </dgm:pt>
    <dgm:pt modelId="{83017ADE-BAD5-454C-94FC-9C2F94305872}" type="pres">
      <dgm:prSet presAssocID="{CE22D1CB-2B88-4D45-B26F-9A626008A9F3}" presName="spaceRect" presStyleCnt="0"/>
      <dgm:spPr/>
    </dgm:pt>
    <dgm:pt modelId="{5CE1924F-C1BC-4B26-8222-5E6A0A3F8310}" type="pres">
      <dgm:prSet presAssocID="{CE22D1CB-2B88-4D45-B26F-9A626008A9F3}" presName="parTx" presStyleLbl="revTx" presStyleIdx="3" presStyleCnt="5">
        <dgm:presLayoutVars>
          <dgm:chMax val="0"/>
          <dgm:chPref val="0"/>
        </dgm:presLayoutVars>
      </dgm:prSet>
      <dgm:spPr/>
    </dgm:pt>
    <dgm:pt modelId="{9492D4A3-83D7-4541-9FBA-8DAF35313193}" type="pres">
      <dgm:prSet presAssocID="{8FB8FE6F-09E3-364D-9FC9-7133DF10BB72}" presName="sibTrans" presStyleCnt="0"/>
      <dgm:spPr/>
    </dgm:pt>
    <dgm:pt modelId="{83A5369B-0536-405A-ABA2-602C972F5080}" type="pres">
      <dgm:prSet presAssocID="{651D36E6-FE86-7446-8A4A-50D8C02088FF}" presName="compNode" presStyleCnt="0"/>
      <dgm:spPr/>
    </dgm:pt>
    <dgm:pt modelId="{47EDB94E-942C-4586-AD95-44F5D59D9EA8}" type="pres">
      <dgm:prSet presAssocID="{651D36E6-FE86-7446-8A4A-50D8C02088FF}" presName="bgRect" presStyleLbl="bgShp" presStyleIdx="4" presStyleCnt="5"/>
      <dgm:spPr/>
    </dgm:pt>
    <dgm:pt modelId="{80AB4024-46CB-4A8A-BF5B-DA81A05EA07C}" type="pres">
      <dgm:prSet presAssocID="{651D36E6-FE86-7446-8A4A-50D8C02088F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ecycle Sign"/>
        </a:ext>
      </dgm:extLst>
    </dgm:pt>
    <dgm:pt modelId="{244EA8B6-6AA3-404C-A1AE-E295A8CCFFDD}" type="pres">
      <dgm:prSet presAssocID="{651D36E6-FE86-7446-8A4A-50D8C02088FF}" presName="spaceRect" presStyleCnt="0"/>
      <dgm:spPr/>
    </dgm:pt>
    <dgm:pt modelId="{1BADDBAA-CC64-43EF-A6ED-2D0F61CDB33C}" type="pres">
      <dgm:prSet presAssocID="{651D36E6-FE86-7446-8A4A-50D8C02088FF}" presName="parTx" presStyleLbl="revTx" presStyleIdx="4" presStyleCnt="5">
        <dgm:presLayoutVars>
          <dgm:chMax val="0"/>
          <dgm:chPref val="0"/>
        </dgm:presLayoutVars>
      </dgm:prSet>
      <dgm:spPr/>
    </dgm:pt>
  </dgm:ptLst>
  <dgm:cxnLst>
    <dgm:cxn modelId="{EAA91316-878C-B543-BD43-D65A0FEC277F}" type="presOf" srcId="{651D36E6-FE86-7446-8A4A-50D8C02088FF}" destId="{1BADDBAA-CC64-43EF-A6ED-2D0F61CDB33C}" srcOrd="0" destOrd="0" presId="urn:microsoft.com/office/officeart/2018/2/layout/IconVerticalSolidList"/>
    <dgm:cxn modelId="{FAA95116-0202-8B4C-B574-1459C6DCD142}" type="presOf" srcId="{0EA9ADC9-34A4-3A4E-A161-F508D17BB637}" destId="{1C51C38D-3591-45C7-928B-C1B30838A5DB}" srcOrd="0" destOrd="0" presId="urn:microsoft.com/office/officeart/2018/2/layout/IconVerticalSolidList"/>
    <dgm:cxn modelId="{1BF41B24-BDFE-8F41-9A05-71FE1D519DC9}" srcId="{2AC1F17A-7077-3D4E-9AE5-8AA1EE31A355}" destId="{DC57A533-D4D0-DE4C-A613-A7901B4B322B}" srcOrd="2" destOrd="0" parTransId="{7DF6170D-7EC3-5B4D-99C0-071CF7A289A2}" sibTransId="{08DA3193-E358-174E-A399-70034C72B884}"/>
    <dgm:cxn modelId="{90476847-C166-BC41-8393-690D73BD5311}" type="presOf" srcId="{C6E26B6E-FBDA-1041-8B2B-B254C9811AF3}" destId="{13B0070B-7C60-4D27-9E62-EB6442547BCD}" srcOrd="0" destOrd="0" presId="urn:microsoft.com/office/officeart/2018/2/layout/IconVerticalSolidList"/>
    <dgm:cxn modelId="{6328286A-5A42-6E47-83CC-951038927C62}" type="presOf" srcId="{2AC1F17A-7077-3D4E-9AE5-8AA1EE31A355}" destId="{E2192B53-A789-4D25-A42F-9A79933DAC19}" srcOrd="0" destOrd="0" presId="urn:microsoft.com/office/officeart/2018/2/layout/IconVerticalSolidList"/>
    <dgm:cxn modelId="{0AAC256C-7A93-DB4A-A92E-A9000F1CC438}" srcId="{2AC1F17A-7077-3D4E-9AE5-8AA1EE31A355}" destId="{0EA9ADC9-34A4-3A4E-A161-F508D17BB637}" srcOrd="1" destOrd="0" parTransId="{47996D91-A526-F349-8245-5718C97B03D5}" sibTransId="{6CAC72F5-249E-3B4C-9A76-95DBEE383023}"/>
    <dgm:cxn modelId="{49344B89-60FA-0F45-92A7-2C634D9CEB86}" srcId="{2AC1F17A-7077-3D4E-9AE5-8AA1EE31A355}" destId="{651D36E6-FE86-7446-8A4A-50D8C02088FF}" srcOrd="4" destOrd="0" parTransId="{1241034E-8C87-1945-85BC-62B2605D01C2}" sibTransId="{F9200F6B-EC8E-A04D-A790-4D026E68C25B}"/>
    <dgm:cxn modelId="{1B796897-30BE-EC47-AF5C-310E067EE376}" srcId="{2AC1F17A-7077-3D4E-9AE5-8AA1EE31A355}" destId="{C6E26B6E-FBDA-1041-8B2B-B254C9811AF3}" srcOrd="0" destOrd="0" parTransId="{A8D23BB6-2BDB-D649-93B1-A05E15E48DDB}" sibTransId="{23C88612-1A33-8240-BFF4-0D2A437675C3}"/>
    <dgm:cxn modelId="{F7EDFBB2-1E42-F24C-B1D4-5D8C4D96C5F3}" srcId="{2AC1F17A-7077-3D4E-9AE5-8AA1EE31A355}" destId="{CE22D1CB-2B88-4D45-B26F-9A626008A9F3}" srcOrd="3" destOrd="0" parTransId="{4E97F29B-F503-9746-BD42-2015BF13D9CE}" sibTransId="{8FB8FE6F-09E3-364D-9FC9-7133DF10BB72}"/>
    <dgm:cxn modelId="{83EBE3C1-098A-6045-8325-274A6F232CC6}" type="presOf" srcId="{DC57A533-D4D0-DE4C-A613-A7901B4B322B}" destId="{A78EE1C4-C85D-4898-B9B9-8E2FA61DFD88}" srcOrd="0" destOrd="0" presId="urn:microsoft.com/office/officeart/2018/2/layout/IconVerticalSolidList"/>
    <dgm:cxn modelId="{EFEAAAE9-EA59-9F46-A36B-DB077B7DE3F9}" type="presOf" srcId="{CE22D1CB-2B88-4D45-B26F-9A626008A9F3}" destId="{5CE1924F-C1BC-4B26-8222-5E6A0A3F8310}" srcOrd="0" destOrd="0" presId="urn:microsoft.com/office/officeart/2018/2/layout/IconVerticalSolidList"/>
    <dgm:cxn modelId="{55F0F03D-E42A-4C49-9EF5-63A7BC4D43FF}" type="presParOf" srcId="{E2192B53-A789-4D25-A42F-9A79933DAC19}" destId="{15607FAE-51D7-4357-AB70-0F3FD9C288D6}" srcOrd="0" destOrd="0" presId="urn:microsoft.com/office/officeart/2018/2/layout/IconVerticalSolidList"/>
    <dgm:cxn modelId="{554CAF66-BAD3-C04E-BCEE-AA893F7BD42E}" type="presParOf" srcId="{15607FAE-51D7-4357-AB70-0F3FD9C288D6}" destId="{4FF71D49-74AD-4697-964A-DBA8157133CE}" srcOrd="0" destOrd="0" presId="urn:microsoft.com/office/officeart/2018/2/layout/IconVerticalSolidList"/>
    <dgm:cxn modelId="{DDD369E8-BF2B-BE45-AC5D-5A61CA94C259}" type="presParOf" srcId="{15607FAE-51D7-4357-AB70-0F3FD9C288D6}" destId="{0212308A-F1D3-43D7-B050-B74AF8D4B7C1}" srcOrd="1" destOrd="0" presId="urn:microsoft.com/office/officeart/2018/2/layout/IconVerticalSolidList"/>
    <dgm:cxn modelId="{079D728D-8B23-4143-968E-5A70808910CF}" type="presParOf" srcId="{15607FAE-51D7-4357-AB70-0F3FD9C288D6}" destId="{83269E2E-31FB-4042-AB71-524AA9E9B55E}" srcOrd="2" destOrd="0" presId="urn:microsoft.com/office/officeart/2018/2/layout/IconVerticalSolidList"/>
    <dgm:cxn modelId="{1DD83B7B-9743-DF4C-A85E-ABD79DE99F36}" type="presParOf" srcId="{15607FAE-51D7-4357-AB70-0F3FD9C288D6}" destId="{13B0070B-7C60-4D27-9E62-EB6442547BCD}" srcOrd="3" destOrd="0" presId="urn:microsoft.com/office/officeart/2018/2/layout/IconVerticalSolidList"/>
    <dgm:cxn modelId="{619415A8-C314-3842-9E64-725DC35B484A}" type="presParOf" srcId="{E2192B53-A789-4D25-A42F-9A79933DAC19}" destId="{C25A066C-A565-4100-B0FE-1949AE7F7F3B}" srcOrd="1" destOrd="0" presId="urn:microsoft.com/office/officeart/2018/2/layout/IconVerticalSolidList"/>
    <dgm:cxn modelId="{60DEF2AF-29A2-CC49-A98F-D4DFFD303950}" type="presParOf" srcId="{E2192B53-A789-4D25-A42F-9A79933DAC19}" destId="{588E0B96-6427-40DE-85EB-7CDE18D5E096}" srcOrd="2" destOrd="0" presId="urn:microsoft.com/office/officeart/2018/2/layout/IconVerticalSolidList"/>
    <dgm:cxn modelId="{16DE143F-7651-1840-860E-5A3B2069C79C}" type="presParOf" srcId="{588E0B96-6427-40DE-85EB-7CDE18D5E096}" destId="{9F24575F-B168-44E6-A21D-69C37E069725}" srcOrd="0" destOrd="0" presId="urn:microsoft.com/office/officeart/2018/2/layout/IconVerticalSolidList"/>
    <dgm:cxn modelId="{5547E31B-F0C3-C540-8A94-868D29BDDCED}" type="presParOf" srcId="{588E0B96-6427-40DE-85EB-7CDE18D5E096}" destId="{0A0F65C2-3BB8-4BA8-B26A-A68BD1E464E2}" srcOrd="1" destOrd="0" presId="urn:microsoft.com/office/officeart/2018/2/layout/IconVerticalSolidList"/>
    <dgm:cxn modelId="{5421BA00-2796-9149-85BE-9C79E1EF9412}" type="presParOf" srcId="{588E0B96-6427-40DE-85EB-7CDE18D5E096}" destId="{91E136DC-E2A8-4201-A07A-CE66001E8AD6}" srcOrd="2" destOrd="0" presId="urn:microsoft.com/office/officeart/2018/2/layout/IconVerticalSolidList"/>
    <dgm:cxn modelId="{2CD63474-7B8E-314A-BCCC-D396408E1B44}" type="presParOf" srcId="{588E0B96-6427-40DE-85EB-7CDE18D5E096}" destId="{1C51C38D-3591-45C7-928B-C1B30838A5DB}" srcOrd="3" destOrd="0" presId="urn:microsoft.com/office/officeart/2018/2/layout/IconVerticalSolidList"/>
    <dgm:cxn modelId="{E2D0214F-58B6-0C45-A3B3-9C556D694FB2}" type="presParOf" srcId="{E2192B53-A789-4D25-A42F-9A79933DAC19}" destId="{DAF434D3-57C7-4CF2-98FE-284CB6F347C2}" srcOrd="3" destOrd="0" presId="urn:microsoft.com/office/officeart/2018/2/layout/IconVerticalSolidList"/>
    <dgm:cxn modelId="{632FFA33-5114-E143-AE19-78EC32487233}" type="presParOf" srcId="{E2192B53-A789-4D25-A42F-9A79933DAC19}" destId="{15EF5A9E-4C13-412E-BA9C-936184628480}" srcOrd="4" destOrd="0" presId="urn:microsoft.com/office/officeart/2018/2/layout/IconVerticalSolidList"/>
    <dgm:cxn modelId="{8001C047-360D-0F44-B006-956DA903EADD}" type="presParOf" srcId="{15EF5A9E-4C13-412E-BA9C-936184628480}" destId="{FDEA4456-9A27-4B42-A5E6-544F5DF923C7}" srcOrd="0" destOrd="0" presId="urn:microsoft.com/office/officeart/2018/2/layout/IconVerticalSolidList"/>
    <dgm:cxn modelId="{FB849754-8385-A24B-BB07-1D1DB22F9EB1}" type="presParOf" srcId="{15EF5A9E-4C13-412E-BA9C-936184628480}" destId="{94DF9571-8012-4330-B05C-B0294424F95B}" srcOrd="1" destOrd="0" presId="urn:microsoft.com/office/officeart/2018/2/layout/IconVerticalSolidList"/>
    <dgm:cxn modelId="{FE513C3D-E8B3-4245-AB68-929D6B945D84}" type="presParOf" srcId="{15EF5A9E-4C13-412E-BA9C-936184628480}" destId="{C88D8FC0-D619-4C4A-B39A-3AFEA55D6D98}" srcOrd="2" destOrd="0" presId="urn:microsoft.com/office/officeart/2018/2/layout/IconVerticalSolidList"/>
    <dgm:cxn modelId="{EF334275-8393-B840-93E9-FC2310A097AF}" type="presParOf" srcId="{15EF5A9E-4C13-412E-BA9C-936184628480}" destId="{A78EE1C4-C85D-4898-B9B9-8E2FA61DFD88}" srcOrd="3" destOrd="0" presId="urn:microsoft.com/office/officeart/2018/2/layout/IconVerticalSolidList"/>
    <dgm:cxn modelId="{50E1BF69-A516-394F-912C-788529FDAE88}" type="presParOf" srcId="{E2192B53-A789-4D25-A42F-9A79933DAC19}" destId="{9CF38DCD-603D-47D5-A7C2-CD0AFA7B3BF8}" srcOrd="5" destOrd="0" presId="urn:microsoft.com/office/officeart/2018/2/layout/IconVerticalSolidList"/>
    <dgm:cxn modelId="{5AC9853F-7707-C343-B359-2FB163CBB0F4}" type="presParOf" srcId="{E2192B53-A789-4D25-A42F-9A79933DAC19}" destId="{7946AF6D-6E25-43FD-BC78-6BF462D86CB7}" srcOrd="6" destOrd="0" presId="urn:microsoft.com/office/officeart/2018/2/layout/IconVerticalSolidList"/>
    <dgm:cxn modelId="{F32D0178-09B4-5542-BD36-C0F78282C13C}" type="presParOf" srcId="{7946AF6D-6E25-43FD-BC78-6BF462D86CB7}" destId="{54134157-66D0-4740-A6E0-A18BB275525F}" srcOrd="0" destOrd="0" presId="urn:microsoft.com/office/officeart/2018/2/layout/IconVerticalSolidList"/>
    <dgm:cxn modelId="{25BBE20D-3394-7E4F-BB33-FFE39B620386}" type="presParOf" srcId="{7946AF6D-6E25-43FD-BC78-6BF462D86CB7}" destId="{14D8E31C-3B6F-4567-B869-21F96A572055}" srcOrd="1" destOrd="0" presId="urn:microsoft.com/office/officeart/2018/2/layout/IconVerticalSolidList"/>
    <dgm:cxn modelId="{13171203-5D1A-E54E-B2E4-8891F55D0FB6}" type="presParOf" srcId="{7946AF6D-6E25-43FD-BC78-6BF462D86CB7}" destId="{83017ADE-BAD5-454C-94FC-9C2F94305872}" srcOrd="2" destOrd="0" presId="urn:microsoft.com/office/officeart/2018/2/layout/IconVerticalSolidList"/>
    <dgm:cxn modelId="{DB874B0A-3F2C-454E-A9E1-469474DD5D0F}" type="presParOf" srcId="{7946AF6D-6E25-43FD-BC78-6BF462D86CB7}" destId="{5CE1924F-C1BC-4B26-8222-5E6A0A3F8310}" srcOrd="3" destOrd="0" presId="urn:microsoft.com/office/officeart/2018/2/layout/IconVerticalSolidList"/>
    <dgm:cxn modelId="{9E776774-75DE-0F42-816D-3F038DA36249}" type="presParOf" srcId="{E2192B53-A789-4D25-A42F-9A79933DAC19}" destId="{9492D4A3-83D7-4541-9FBA-8DAF35313193}" srcOrd="7" destOrd="0" presId="urn:microsoft.com/office/officeart/2018/2/layout/IconVerticalSolidList"/>
    <dgm:cxn modelId="{2A06C157-6A34-E340-B793-319A78B1BCB5}" type="presParOf" srcId="{E2192B53-A789-4D25-A42F-9A79933DAC19}" destId="{83A5369B-0536-405A-ABA2-602C972F5080}" srcOrd="8" destOrd="0" presId="urn:microsoft.com/office/officeart/2018/2/layout/IconVerticalSolidList"/>
    <dgm:cxn modelId="{B42C4324-11D8-3042-B187-E545E665148E}" type="presParOf" srcId="{83A5369B-0536-405A-ABA2-602C972F5080}" destId="{47EDB94E-942C-4586-AD95-44F5D59D9EA8}" srcOrd="0" destOrd="0" presId="urn:microsoft.com/office/officeart/2018/2/layout/IconVerticalSolidList"/>
    <dgm:cxn modelId="{496D9D54-5383-1848-B7CD-0602EA892327}" type="presParOf" srcId="{83A5369B-0536-405A-ABA2-602C972F5080}" destId="{80AB4024-46CB-4A8A-BF5B-DA81A05EA07C}" srcOrd="1" destOrd="0" presId="urn:microsoft.com/office/officeart/2018/2/layout/IconVerticalSolidList"/>
    <dgm:cxn modelId="{4B84D9B2-9429-9E48-B26E-34050D29659C}" type="presParOf" srcId="{83A5369B-0536-405A-ABA2-602C972F5080}" destId="{244EA8B6-6AA3-404C-A1AE-E295A8CCFFDD}" srcOrd="2" destOrd="0" presId="urn:microsoft.com/office/officeart/2018/2/layout/IconVerticalSolidList"/>
    <dgm:cxn modelId="{D97F12B5-C13B-4549-9641-6FD8079467CF}" type="presParOf" srcId="{83A5369B-0536-405A-ABA2-602C972F5080}" destId="{1BADDBAA-CC64-43EF-A6ED-2D0F61CDB33C}"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C42995-E0CF-6B45-987C-911E607E3677}" type="doc">
      <dgm:prSet loTypeId="urn:microsoft.com/office/officeart/2018/2/layout/IconLabelList" loCatId="icon" qsTypeId="urn:microsoft.com/office/officeart/2005/8/quickstyle/simple1" qsCatId="simple" csTypeId="urn:microsoft.com/office/officeart/2018/5/colors/Iconchunking_neutralbg_accent2_2" csCatId="accent2" phldr="1"/>
      <dgm:spPr/>
    </dgm:pt>
    <dgm:pt modelId="{D20E990A-00DE-114F-BD50-B1591F2945D9}">
      <dgm:prSet phldrT="[Text]" custT="1"/>
      <dgm:spPr/>
      <dgm:t>
        <a:bodyPr/>
        <a:lstStyle/>
        <a:p>
          <a:pPr>
            <a:lnSpc>
              <a:spcPct val="100000"/>
            </a:lnSpc>
          </a:pPr>
          <a:r>
            <a:rPr lang="en-US" sz="1600" b="1" dirty="0"/>
            <a:t>Customer buys the product “Glamour Shield” exclusively at </a:t>
          </a:r>
          <a:r>
            <a:rPr lang="en-US" sz="1600" b="1" dirty="0" err="1"/>
            <a:t>Ulta</a:t>
          </a:r>
          <a:r>
            <a:rPr lang="en-US" sz="1600" b="1" dirty="0"/>
            <a:t> online or in store.</a:t>
          </a:r>
        </a:p>
      </dgm:t>
    </dgm:pt>
    <dgm:pt modelId="{10A64CE9-49EC-964F-B9DB-CA05A62A480A}" type="parTrans" cxnId="{27DFDA43-AD87-514F-9014-059FFC4BFE95}">
      <dgm:prSet/>
      <dgm:spPr/>
      <dgm:t>
        <a:bodyPr/>
        <a:lstStyle/>
        <a:p>
          <a:endParaRPr lang="en-US"/>
        </a:p>
      </dgm:t>
    </dgm:pt>
    <dgm:pt modelId="{675C0717-921A-F74D-99FB-CB2B37FD5B60}" type="sibTrans" cxnId="{27DFDA43-AD87-514F-9014-059FFC4BFE95}">
      <dgm:prSet/>
      <dgm:spPr/>
      <dgm:t>
        <a:bodyPr/>
        <a:lstStyle/>
        <a:p>
          <a:endParaRPr lang="en-US"/>
        </a:p>
      </dgm:t>
    </dgm:pt>
    <dgm:pt modelId="{1366E655-5E9F-7249-A2FC-9A7AF8D00920}">
      <dgm:prSet phldrT="[Text]" custT="1"/>
      <dgm:spPr/>
      <dgm:t>
        <a:bodyPr/>
        <a:lstStyle/>
        <a:p>
          <a:pPr>
            <a:lnSpc>
              <a:spcPct val="100000"/>
            </a:lnSpc>
          </a:pPr>
          <a:r>
            <a:rPr lang="en-US" sz="1600" b="1" dirty="0"/>
            <a:t>After the customer is done applying their makeup and/or artificial tanner, they must wait no longer than 5 minutes to apply the product.</a:t>
          </a:r>
        </a:p>
      </dgm:t>
    </dgm:pt>
    <dgm:pt modelId="{60363FAA-6A17-B642-9159-065B4C5FFFFC}" type="parTrans" cxnId="{9C058D3A-8A9F-1244-9508-ACEFDEDFC6F1}">
      <dgm:prSet/>
      <dgm:spPr/>
      <dgm:t>
        <a:bodyPr/>
        <a:lstStyle/>
        <a:p>
          <a:endParaRPr lang="en-US"/>
        </a:p>
      </dgm:t>
    </dgm:pt>
    <dgm:pt modelId="{390E1F78-31A0-0547-B76D-CF58DF7D27FD}" type="sibTrans" cxnId="{9C058D3A-8A9F-1244-9508-ACEFDEDFC6F1}">
      <dgm:prSet/>
      <dgm:spPr/>
      <dgm:t>
        <a:bodyPr/>
        <a:lstStyle/>
        <a:p>
          <a:endParaRPr lang="en-US"/>
        </a:p>
      </dgm:t>
    </dgm:pt>
    <dgm:pt modelId="{C73EE19B-5C71-6E49-81DF-3DE7F8FEAA80}">
      <dgm:prSet phldrT="[Text]" custT="1"/>
      <dgm:spPr/>
      <dgm:t>
        <a:bodyPr/>
        <a:lstStyle/>
        <a:p>
          <a:pPr>
            <a:lnSpc>
              <a:spcPct val="100000"/>
            </a:lnSpc>
          </a:pPr>
          <a:r>
            <a:rPr lang="en-US" sz="1600" b="1" dirty="0"/>
            <a:t>Do not apply any other products on after application and enjoy your smudge-free experience. </a:t>
          </a:r>
        </a:p>
      </dgm:t>
    </dgm:pt>
    <dgm:pt modelId="{892D267D-31C2-FB4B-B218-A786E581898C}" type="parTrans" cxnId="{18082016-0CB9-0048-A84F-999780340386}">
      <dgm:prSet/>
      <dgm:spPr/>
      <dgm:t>
        <a:bodyPr/>
        <a:lstStyle/>
        <a:p>
          <a:endParaRPr lang="en-US"/>
        </a:p>
      </dgm:t>
    </dgm:pt>
    <dgm:pt modelId="{ABC7F0FA-6B30-D04D-BD0D-28A610BD3438}" type="sibTrans" cxnId="{18082016-0CB9-0048-A84F-999780340386}">
      <dgm:prSet/>
      <dgm:spPr/>
      <dgm:t>
        <a:bodyPr/>
        <a:lstStyle/>
        <a:p>
          <a:endParaRPr lang="en-US"/>
        </a:p>
      </dgm:t>
    </dgm:pt>
    <dgm:pt modelId="{4A44C815-EF25-4C9E-82C8-C8F885D4F826}" type="pres">
      <dgm:prSet presAssocID="{F7C42995-E0CF-6B45-987C-911E607E3677}" presName="root" presStyleCnt="0">
        <dgm:presLayoutVars>
          <dgm:dir/>
          <dgm:resizeHandles val="exact"/>
        </dgm:presLayoutVars>
      </dgm:prSet>
      <dgm:spPr/>
    </dgm:pt>
    <dgm:pt modelId="{35FCD564-CB67-4B88-85D0-9DDD20ABB4C1}" type="pres">
      <dgm:prSet presAssocID="{D20E990A-00DE-114F-BD50-B1591F2945D9}" presName="compNode" presStyleCnt="0"/>
      <dgm:spPr/>
    </dgm:pt>
    <dgm:pt modelId="{B19D9C7B-7431-48BB-8DC5-94C1B088814A}" type="pres">
      <dgm:prSet presAssocID="{D20E990A-00DE-114F-BD50-B1591F2945D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iosk"/>
        </a:ext>
      </dgm:extLst>
    </dgm:pt>
    <dgm:pt modelId="{81A77BE1-EEB5-43D7-84A8-5CC8D0FCEFC5}" type="pres">
      <dgm:prSet presAssocID="{D20E990A-00DE-114F-BD50-B1591F2945D9}" presName="spaceRect" presStyleCnt="0"/>
      <dgm:spPr/>
    </dgm:pt>
    <dgm:pt modelId="{B782B745-3E0F-4E35-8350-A48809698ECE}" type="pres">
      <dgm:prSet presAssocID="{D20E990A-00DE-114F-BD50-B1591F2945D9}" presName="textRect" presStyleLbl="revTx" presStyleIdx="0" presStyleCnt="3">
        <dgm:presLayoutVars>
          <dgm:chMax val="1"/>
          <dgm:chPref val="1"/>
        </dgm:presLayoutVars>
      </dgm:prSet>
      <dgm:spPr/>
    </dgm:pt>
    <dgm:pt modelId="{FA9B86DD-DD45-415D-AD3D-74E2E0F4AD48}" type="pres">
      <dgm:prSet presAssocID="{675C0717-921A-F74D-99FB-CB2B37FD5B60}" presName="sibTrans" presStyleCnt="0"/>
      <dgm:spPr/>
    </dgm:pt>
    <dgm:pt modelId="{F036B16C-0846-42BE-B83F-7029874C673E}" type="pres">
      <dgm:prSet presAssocID="{1366E655-5E9F-7249-A2FC-9A7AF8D00920}" presName="compNode" presStyleCnt="0"/>
      <dgm:spPr/>
    </dgm:pt>
    <dgm:pt modelId="{DD220575-AE14-4D67-84F1-6E07D937AFFA}" type="pres">
      <dgm:prSet presAssocID="{1366E655-5E9F-7249-A2FC-9A7AF8D0092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91988514-7E8C-49E3-8090-3DF304855C91}" type="pres">
      <dgm:prSet presAssocID="{1366E655-5E9F-7249-A2FC-9A7AF8D00920}" presName="spaceRect" presStyleCnt="0"/>
      <dgm:spPr/>
    </dgm:pt>
    <dgm:pt modelId="{09F7E5DF-5F25-4143-BAC8-9512E180933C}" type="pres">
      <dgm:prSet presAssocID="{1366E655-5E9F-7249-A2FC-9A7AF8D00920}" presName="textRect" presStyleLbl="revTx" presStyleIdx="1" presStyleCnt="3">
        <dgm:presLayoutVars>
          <dgm:chMax val="1"/>
          <dgm:chPref val="1"/>
        </dgm:presLayoutVars>
      </dgm:prSet>
      <dgm:spPr/>
    </dgm:pt>
    <dgm:pt modelId="{5DEF19E4-9650-4941-A740-4E305D671573}" type="pres">
      <dgm:prSet presAssocID="{390E1F78-31A0-0547-B76D-CF58DF7D27FD}" presName="sibTrans" presStyleCnt="0"/>
      <dgm:spPr/>
    </dgm:pt>
    <dgm:pt modelId="{1BF4A77D-8E9D-4C14-9F57-1DAB832FA010}" type="pres">
      <dgm:prSet presAssocID="{C73EE19B-5C71-6E49-81DF-3DE7F8FEAA80}" presName="compNode" presStyleCnt="0"/>
      <dgm:spPr/>
    </dgm:pt>
    <dgm:pt modelId="{3030502A-532E-4D7F-99DB-D1B2302353F6}" type="pres">
      <dgm:prSet presAssocID="{C73EE19B-5C71-6E49-81DF-3DE7F8FEAA8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rbage"/>
        </a:ext>
      </dgm:extLst>
    </dgm:pt>
    <dgm:pt modelId="{68B084A5-AC04-4503-A533-DEC95A720A75}" type="pres">
      <dgm:prSet presAssocID="{C73EE19B-5C71-6E49-81DF-3DE7F8FEAA80}" presName="spaceRect" presStyleCnt="0"/>
      <dgm:spPr/>
    </dgm:pt>
    <dgm:pt modelId="{AFA9A105-7A39-4FF5-A444-128D5835A260}" type="pres">
      <dgm:prSet presAssocID="{C73EE19B-5C71-6E49-81DF-3DE7F8FEAA80}" presName="textRect" presStyleLbl="revTx" presStyleIdx="2" presStyleCnt="3">
        <dgm:presLayoutVars>
          <dgm:chMax val="1"/>
          <dgm:chPref val="1"/>
        </dgm:presLayoutVars>
      </dgm:prSet>
      <dgm:spPr/>
    </dgm:pt>
  </dgm:ptLst>
  <dgm:cxnLst>
    <dgm:cxn modelId="{18082016-0CB9-0048-A84F-999780340386}" srcId="{F7C42995-E0CF-6B45-987C-911E607E3677}" destId="{C73EE19B-5C71-6E49-81DF-3DE7F8FEAA80}" srcOrd="2" destOrd="0" parTransId="{892D267D-31C2-FB4B-B218-A786E581898C}" sibTransId="{ABC7F0FA-6B30-D04D-BD0D-28A610BD3438}"/>
    <dgm:cxn modelId="{9C058D3A-8A9F-1244-9508-ACEFDEDFC6F1}" srcId="{F7C42995-E0CF-6B45-987C-911E607E3677}" destId="{1366E655-5E9F-7249-A2FC-9A7AF8D00920}" srcOrd="1" destOrd="0" parTransId="{60363FAA-6A17-B642-9159-065B4C5FFFFC}" sibTransId="{390E1F78-31A0-0547-B76D-CF58DF7D27FD}"/>
    <dgm:cxn modelId="{27DFDA43-AD87-514F-9014-059FFC4BFE95}" srcId="{F7C42995-E0CF-6B45-987C-911E607E3677}" destId="{D20E990A-00DE-114F-BD50-B1591F2945D9}" srcOrd="0" destOrd="0" parTransId="{10A64CE9-49EC-964F-B9DB-CA05A62A480A}" sibTransId="{675C0717-921A-F74D-99FB-CB2B37FD5B60}"/>
    <dgm:cxn modelId="{A5262166-5167-1E4D-A51A-278AC8706701}" type="presOf" srcId="{F7C42995-E0CF-6B45-987C-911E607E3677}" destId="{4A44C815-EF25-4C9E-82C8-C8F885D4F826}" srcOrd="0" destOrd="0" presId="urn:microsoft.com/office/officeart/2018/2/layout/IconLabelList"/>
    <dgm:cxn modelId="{C1410675-7AA2-1740-A28E-88BB51623A2B}" type="presOf" srcId="{1366E655-5E9F-7249-A2FC-9A7AF8D00920}" destId="{09F7E5DF-5F25-4143-BAC8-9512E180933C}" srcOrd="0" destOrd="0" presId="urn:microsoft.com/office/officeart/2018/2/layout/IconLabelList"/>
    <dgm:cxn modelId="{30AC7A7F-4E12-5E4B-B553-A8111653EFA8}" type="presOf" srcId="{C73EE19B-5C71-6E49-81DF-3DE7F8FEAA80}" destId="{AFA9A105-7A39-4FF5-A444-128D5835A260}" srcOrd="0" destOrd="0" presId="urn:microsoft.com/office/officeart/2018/2/layout/IconLabelList"/>
    <dgm:cxn modelId="{EE447ED6-04A4-9F41-BD26-D56062794626}" type="presOf" srcId="{D20E990A-00DE-114F-BD50-B1591F2945D9}" destId="{B782B745-3E0F-4E35-8350-A48809698ECE}" srcOrd="0" destOrd="0" presId="urn:microsoft.com/office/officeart/2018/2/layout/IconLabelList"/>
    <dgm:cxn modelId="{FA2DA174-5F61-AD4C-B3D2-95F39C007D80}" type="presParOf" srcId="{4A44C815-EF25-4C9E-82C8-C8F885D4F826}" destId="{35FCD564-CB67-4B88-85D0-9DDD20ABB4C1}" srcOrd="0" destOrd="0" presId="urn:microsoft.com/office/officeart/2018/2/layout/IconLabelList"/>
    <dgm:cxn modelId="{3BF45316-F82B-AB45-9296-FFF5D044035A}" type="presParOf" srcId="{35FCD564-CB67-4B88-85D0-9DDD20ABB4C1}" destId="{B19D9C7B-7431-48BB-8DC5-94C1B088814A}" srcOrd="0" destOrd="0" presId="urn:microsoft.com/office/officeart/2018/2/layout/IconLabelList"/>
    <dgm:cxn modelId="{D2CB63E4-4B80-2440-A6AC-2C2A7EAE2E08}" type="presParOf" srcId="{35FCD564-CB67-4B88-85D0-9DDD20ABB4C1}" destId="{81A77BE1-EEB5-43D7-84A8-5CC8D0FCEFC5}" srcOrd="1" destOrd="0" presId="urn:microsoft.com/office/officeart/2018/2/layout/IconLabelList"/>
    <dgm:cxn modelId="{B811C652-73FB-FD47-AAAC-5D1CC47C0E4A}" type="presParOf" srcId="{35FCD564-CB67-4B88-85D0-9DDD20ABB4C1}" destId="{B782B745-3E0F-4E35-8350-A48809698ECE}" srcOrd="2" destOrd="0" presId="urn:microsoft.com/office/officeart/2018/2/layout/IconLabelList"/>
    <dgm:cxn modelId="{A00A57A4-803D-C642-A7EE-751D43F09EFE}" type="presParOf" srcId="{4A44C815-EF25-4C9E-82C8-C8F885D4F826}" destId="{FA9B86DD-DD45-415D-AD3D-74E2E0F4AD48}" srcOrd="1" destOrd="0" presId="urn:microsoft.com/office/officeart/2018/2/layout/IconLabelList"/>
    <dgm:cxn modelId="{D18A571D-171D-A645-920B-9D3C11163AA0}" type="presParOf" srcId="{4A44C815-EF25-4C9E-82C8-C8F885D4F826}" destId="{F036B16C-0846-42BE-B83F-7029874C673E}" srcOrd="2" destOrd="0" presId="urn:microsoft.com/office/officeart/2018/2/layout/IconLabelList"/>
    <dgm:cxn modelId="{A7DB4AFB-211F-204D-BE2A-B225465774E2}" type="presParOf" srcId="{F036B16C-0846-42BE-B83F-7029874C673E}" destId="{DD220575-AE14-4D67-84F1-6E07D937AFFA}" srcOrd="0" destOrd="0" presId="urn:microsoft.com/office/officeart/2018/2/layout/IconLabelList"/>
    <dgm:cxn modelId="{8F512218-478C-B64E-A079-6E38C9235BA9}" type="presParOf" srcId="{F036B16C-0846-42BE-B83F-7029874C673E}" destId="{91988514-7E8C-49E3-8090-3DF304855C91}" srcOrd="1" destOrd="0" presId="urn:microsoft.com/office/officeart/2018/2/layout/IconLabelList"/>
    <dgm:cxn modelId="{1CC2DCD7-E46A-7B4A-AC47-84D170D58BED}" type="presParOf" srcId="{F036B16C-0846-42BE-B83F-7029874C673E}" destId="{09F7E5DF-5F25-4143-BAC8-9512E180933C}" srcOrd="2" destOrd="0" presId="urn:microsoft.com/office/officeart/2018/2/layout/IconLabelList"/>
    <dgm:cxn modelId="{826EE9E3-AF68-7A48-92C7-A976C782DA25}" type="presParOf" srcId="{4A44C815-EF25-4C9E-82C8-C8F885D4F826}" destId="{5DEF19E4-9650-4941-A740-4E305D671573}" srcOrd="3" destOrd="0" presId="urn:microsoft.com/office/officeart/2018/2/layout/IconLabelList"/>
    <dgm:cxn modelId="{987D8B74-0F53-EE4A-9E19-B5F88D298DF9}" type="presParOf" srcId="{4A44C815-EF25-4C9E-82C8-C8F885D4F826}" destId="{1BF4A77D-8E9D-4C14-9F57-1DAB832FA010}" srcOrd="4" destOrd="0" presId="urn:microsoft.com/office/officeart/2018/2/layout/IconLabelList"/>
    <dgm:cxn modelId="{B375209D-5F21-B948-819F-008B96827FE9}" type="presParOf" srcId="{1BF4A77D-8E9D-4C14-9F57-1DAB832FA010}" destId="{3030502A-532E-4D7F-99DB-D1B2302353F6}" srcOrd="0" destOrd="0" presId="urn:microsoft.com/office/officeart/2018/2/layout/IconLabelList"/>
    <dgm:cxn modelId="{6AFFCC3F-E026-1D41-8CC8-80973936A135}" type="presParOf" srcId="{1BF4A77D-8E9D-4C14-9F57-1DAB832FA010}" destId="{68B084A5-AC04-4503-A533-DEC95A720A75}" srcOrd="1" destOrd="0" presId="urn:microsoft.com/office/officeart/2018/2/layout/IconLabelList"/>
    <dgm:cxn modelId="{BF9F6532-6648-EA45-B3E8-6292FEF48E31}" type="presParOf" srcId="{1BF4A77D-8E9D-4C14-9F57-1DAB832FA010}" destId="{AFA9A105-7A39-4FF5-A444-128D5835A260}"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1B49BA-5CFB-4952-AD56-AE619AD8736F}"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36BFEAE-9B5A-47A5-94AD-781CB86CF71F}">
      <dgm:prSet/>
      <dgm:spPr/>
      <dgm:t>
        <a:bodyPr/>
        <a:lstStyle/>
        <a:p>
          <a:pPr>
            <a:lnSpc>
              <a:spcPct val="100000"/>
            </a:lnSpc>
          </a:pPr>
          <a:r>
            <a:rPr lang="en-US" dirty="0"/>
            <a:t>Social Media</a:t>
          </a:r>
        </a:p>
      </dgm:t>
    </dgm:pt>
    <dgm:pt modelId="{6B85F94C-74E2-42C9-A1A7-C231E6724EF9}" type="parTrans" cxnId="{220D04F9-D8E8-447A-ACBA-92E2CF595476}">
      <dgm:prSet/>
      <dgm:spPr/>
      <dgm:t>
        <a:bodyPr/>
        <a:lstStyle/>
        <a:p>
          <a:endParaRPr lang="en-US"/>
        </a:p>
      </dgm:t>
    </dgm:pt>
    <dgm:pt modelId="{700EB9BE-D711-4E71-B93C-D140D0EBA909}" type="sibTrans" cxnId="{220D04F9-D8E8-447A-ACBA-92E2CF595476}">
      <dgm:prSet/>
      <dgm:spPr/>
      <dgm:t>
        <a:bodyPr/>
        <a:lstStyle/>
        <a:p>
          <a:endParaRPr lang="en-US"/>
        </a:p>
      </dgm:t>
    </dgm:pt>
    <dgm:pt modelId="{75A41123-176C-4D63-8D46-EA004EB7E12F}">
      <dgm:prSet/>
      <dgm:spPr/>
      <dgm:t>
        <a:bodyPr/>
        <a:lstStyle/>
        <a:p>
          <a:pPr>
            <a:lnSpc>
              <a:spcPct val="100000"/>
            </a:lnSpc>
          </a:pPr>
          <a:r>
            <a:rPr lang="en-US" dirty="0"/>
            <a:t>Influencer &amp; Brand Partnerships</a:t>
          </a:r>
        </a:p>
      </dgm:t>
    </dgm:pt>
    <dgm:pt modelId="{B7E1B49F-6BED-42B9-A600-D290472CC00E}" type="parTrans" cxnId="{D66F2E67-D41D-4B1B-9D7F-50BCC0EB5020}">
      <dgm:prSet/>
      <dgm:spPr/>
      <dgm:t>
        <a:bodyPr/>
        <a:lstStyle/>
        <a:p>
          <a:endParaRPr lang="en-US"/>
        </a:p>
      </dgm:t>
    </dgm:pt>
    <dgm:pt modelId="{359A1C2B-E73A-4E3C-991C-4DA78D8924DB}" type="sibTrans" cxnId="{D66F2E67-D41D-4B1B-9D7F-50BCC0EB5020}">
      <dgm:prSet/>
      <dgm:spPr/>
      <dgm:t>
        <a:bodyPr/>
        <a:lstStyle/>
        <a:p>
          <a:endParaRPr lang="en-US"/>
        </a:p>
      </dgm:t>
    </dgm:pt>
    <dgm:pt modelId="{2F2877BE-A10B-4928-9082-DF401C6AFED8}">
      <dgm:prSet/>
      <dgm:spPr/>
      <dgm:t>
        <a:bodyPr/>
        <a:lstStyle/>
        <a:p>
          <a:pPr>
            <a:lnSpc>
              <a:spcPct val="100000"/>
            </a:lnSpc>
          </a:pPr>
          <a:r>
            <a:rPr lang="en-US" dirty="0"/>
            <a:t>Targeted Digital Advertising &amp; Email Campaigns</a:t>
          </a:r>
        </a:p>
      </dgm:t>
    </dgm:pt>
    <dgm:pt modelId="{1C12E81E-54E9-4500-9C63-238DEF252F44}" type="parTrans" cxnId="{79F9EFE0-B427-4212-9432-02A7ED42D274}">
      <dgm:prSet/>
      <dgm:spPr/>
      <dgm:t>
        <a:bodyPr/>
        <a:lstStyle/>
        <a:p>
          <a:endParaRPr lang="en-US"/>
        </a:p>
      </dgm:t>
    </dgm:pt>
    <dgm:pt modelId="{35F19437-C8EC-4951-B2C8-7AFBB8F5D626}" type="sibTrans" cxnId="{79F9EFE0-B427-4212-9432-02A7ED42D274}">
      <dgm:prSet/>
      <dgm:spPr/>
      <dgm:t>
        <a:bodyPr/>
        <a:lstStyle/>
        <a:p>
          <a:endParaRPr lang="en-US"/>
        </a:p>
      </dgm:t>
    </dgm:pt>
    <dgm:pt modelId="{B2ADE88B-C2BB-4831-BE92-B86FFE102F84}">
      <dgm:prSet/>
      <dgm:spPr/>
      <dgm:t>
        <a:bodyPr/>
        <a:lstStyle/>
        <a:p>
          <a:pPr>
            <a:lnSpc>
              <a:spcPct val="100000"/>
            </a:lnSpc>
          </a:pPr>
          <a:r>
            <a:rPr lang="en-US" dirty="0"/>
            <a:t>Salon &amp; Spa Distribution</a:t>
          </a:r>
        </a:p>
      </dgm:t>
    </dgm:pt>
    <dgm:pt modelId="{DF830CF1-9A94-414B-A074-FB3F77F6FA84}" type="parTrans" cxnId="{2A15FAFC-E279-4CBC-AF88-D804E7DD3396}">
      <dgm:prSet/>
      <dgm:spPr/>
      <dgm:t>
        <a:bodyPr/>
        <a:lstStyle/>
        <a:p>
          <a:endParaRPr lang="en-US"/>
        </a:p>
      </dgm:t>
    </dgm:pt>
    <dgm:pt modelId="{C28B19BB-E49D-431C-B683-BEE8FFA2A3D8}" type="sibTrans" cxnId="{2A15FAFC-E279-4CBC-AF88-D804E7DD3396}">
      <dgm:prSet/>
      <dgm:spPr/>
      <dgm:t>
        <a:bodyPr/>
        <a:lstStyle/>
        <a:p>
          <a:endParaRPr lang="en-US"/>
        </a:p>
      </dgm:t>
    </dgm:pt>
    <dgm:pt modelId="{EC92C17A-8521-4A17-8B6D-D808881D2055}">
      <dgm:prSet/>
      <dgm:spPr/>
      <dgm:t>
        <a:bodyPr/>
        <a:lstStyle/>
        <a:p>
          <a:pPr>
            <a:lnSpc>
              <a:spcPct val="100000"/>
            </a:lnSpc>
          </a:pPr>
          <a:r>
            <a:rPr lang="en-US" dirty="0"/>
            <a:t>Retail Partnerships with Beauty &amp; Cosmetic Stores </a:t>
          </a:r>
        </a:p>
      </dgm:t>
    </dgm:pt>
    <dgm:pt modelId="{2E307CDF-0A0F-494F-8EB3-AF38A2AE2254}" type="parTrans" cxnId="{76B2455E-D7A6-4C5E-BA24-7BAF3505D74C}">
      <dgm:prSet/>
      <dgm:spPr/>
      <dgm:t>
        <a:bodyPr/>
        <a:lstStyle/>
        <a:p>
          <a:endParaRPr lang="en-US"/>
        </a:p>
      </dgm:t>
    </dgm:pt>
    <dgm:pt modelId="{2F8F53C8-B8E1-40C0-9902-9AC3CC9083A4}" type="sibTrans" cxnId="{76B2455E-D7A6-4C5E-BA24-7BAF3505D74C}">
      <dgm:prSet/>
      <dgm:spPr/>
      <dgm:t>
        <a:bodyPr/>
        <a:lstStyle/>
        <a:p>
          <a:endParaRPr lang="en-US"/>
        </a:p>
      </dgm:t>
    </dgm:pt>
    <dgm:pt modelId="{4008C4E6-7001-4526-83A9-9A12B2921227}">
      <dgm:prSet/>
      <dgm:spPr/>
      <dgm:t>
        <a:bodyPr/>
        <a:lstStyle/>
        <a:p>
          <a:pPr>
            <a:lnSpc>
              <a:spcPct val="100000"/>
            </a:lnSpc>
          </a:pPr>
          <a:r>
            <a:rPr lang="en-US" dirty="0"/>
            <a:t>Beauty Trade Shows &amp; Pop-Up Events </a:t>
          </a:r>
        </a:p>
      </dgm:t>
    </dgm:pt>
    <dgm:pt modelId="{0C259438-E7C5-48E3-866D-B0ADD184FF0B}" type="parTrans" cxnId="{9DED9EF7-06EB-4AE1-BC7F-D630CAC62734}">
      <dgm:prSet/>
      <dgm:spPr/>
      <dgm:t>
        <a:bodyPr/>
        <a:lstStyle/>
        <a:p>
          <a:endParaRPr lang="en-US"/>
        </a:p>
      </dgm:t>
    </dgm:pt>
    <dgm:pt modelId="{B13E389B-B508-44BA-BA41-B03A3141C467}" type="sibTrans" cxnId="{9DED9EF7-06EB-4AE1-BC7F-D630CAC62734}">
      <dgm:prSet/>
      <dgm:spPr/>
      <dgm:t>
        <a:bodyPr/>
        <a:lstStyle/>
        <a:p>
          <a:endParaRPr lang="en-US"/>
        </a:p>
      </dgm:t>
    </dgm:pt>
    <dgm:pt modelId="{6BA7764F-E018-4D28-980E-4DBA4C7F889F}" type="pres">
      <dgm:prSet presAssocID="{E11B49BA-5CFB-4952-AD56-AE619AD8736F}" presName="root" presStyleCnt="0">
        <dgm:presLayoutVars>
          <dgm:dir/>
          <dgm:resizeHandles val="exact"/>
        </dgm:presLayoutVars>
      </dgm:prSet>
      <dgm:spPr/>
    </dgm:pt>
    <dgm:pt modelId="{16C91426-37D5-4F94-8014-FA89D3A76423}" type="pres">
      <dgm:prSet presAssocID="{B36BFEAE-9B5A-47A5-94AD-781CB86CF71F}" presName="compNode" presStyleCnt="0"/>
      <dgm:spPr/>
    </dgm:pt>
    <dgm:pt modelId="{50376287-55E4-463D-9E46-C3514181D406}" type="pres">
      <dgm:prSet presAssocID="{B36BFEAE-9B5A-47A5-94AD-781CB86CF71F}" presName="iconRect" presStyleLbl="node1" presStyleIdx="0" presStyleCnt="6" custLinFactNeighborX="-90289" custLinFactNeighborY="6947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at"/>
        </a:ext>
      </dgm:extLst>
    </dgm:pt>
    <dgm:pt modelId="{6F564CC8-E009-4D66-B61C-4036C2853B24}" type="pres">
      <dgm:prSet presAssocID="{B36BFEAE-9B5A-47A5-94AD-781CB86CF71F}" presName="spaceRect" presStyleCnt="0"/>
      <dgm:spPr/>
    </dgm:pt>
    <dgm:pt modelId="{5FB671EF-2230-4D8D-8DD1-5CD139BCA0F9}" type="pres">
      <dgm:prSet presAssocID="{B36BFEAE-9B5A-47A5-94AD-781CB86CF71F}" presName="textRect" presStyleLbl="revTx" presStyleIdx="0" presStyleCnt="6" custLinFactNeighborX="35710" custLinFactNeighborY="-38218">
        <dgm:presLayoutVars>
          <dgm:chMax val="1"/>
          <dgm:chPref val="1"/>
        </dgm:presLayoutVars>
      </dgm:prSet>
      <dgm:spPr/>
    </dgm:pt>
    <dgm:pt modelId="{BC61D8F5-255D-429A-B2E2-12DC03C9AAF8}" type="pres">
      <dgm:prSet presAssocID="{700EB9BE-D711-4E71-B93C-D140D0EBA909}" presName="sibTrans" presStyleCnt="0"/>
      <dgm:spPr/>
    </dgm:pt>
    <dgm:pt modelId="{502F47F5-DF20-454F-90F7-31165A747D8F}" type="pres">
      <dgm:prSet presAssocID="{75A41123-176C-4D63-8D46-EA004EB7E12F}" presName="compNode" presStyleCnt="0"/>
      <dgm:spPr/>
    </dgm:pt>
    <dgm:pt modelId="{23AE2338-B45C-45D6-90C2-A20B1FCAF462}" type="pres">
      <dgm:prSet presAssocID="{75A41123-176C-4D63-8D46-EA004EB7E12F}" presName="iconRect" presStyleLbl="node1" presStyleIdx="1" presStyleCnt="6" custLinFactX="-144095" custLinFactY="100000" custLinFactNeighborX="-200000" custLinFactNeighborY="10499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97EE62F2-58F5-45DB-92DC-CA13588AA807}" type="pres">
      <dgm:prSet presAssocID="{75A41123-176C-4D63-8D46-EA004EB7E12F}" presName="spaceRect" presStyleCnt="0"/>
      <dgm:spPr/>
    </dgm:pt>
    <dgm:pt modelId="{8D1B53F4-3A56-4B97-A363-5471F7C710A1}" type="pres">
      <dgm:prSet presAssocID="{75A41123-176C-4D63-8D46-EA004EB7E12F}" presName="textRect" presStyleLbl="revTx" presStyleIdx="1" presStyleCnt="6" custLinFactNeighborX="-68526" custLinFactNeighborY="62596">
        <dgm:presLayoutVars>
          <dgm:chMax val="1"/>
          <dgm:chPref val="1"/>
        </dgm:presLayoutVars>
      </dgm:prSet>
      <dgm:spPr/>
    </dgm:pt>
    <dgm:pt modelId="{7A4B1C8E-BEFE-4888-88D8-EB7E1BC146F8}" type="pres">
      <dgm:prSet presAssocID="{359A1C2B-E73A-4E3C-991C-4DA78D8924DB}" presName="sibTrans" presStyleCnt="0"/>
      <dgm:spPr/>
    </dgm:pt>
    <dgm:pt modelId="{B2073578-E556-48F3-ADEF-86453A556EFA}" type="pres">
      <dgm:prSet presAssocID="{2F2877BE-A10B-4928-9082-DF401C6AFED8}" presName="compNode" presStyleCnt="0"/>
      <dgm:spPr/>
    </dgm:pt>
    <dgm:pt modelId="{BFC05736-99B5-4B0F-AD67-C6B8F9ECA188}" type="pres">
      <dgm:prSet presAssocID="{2F2877BE-A10B-4928-9082-DF401C6AFED8}" presName="iconRect" presStyleLbl="node1" presStyleIdx="2" presStyleCnt="6" custLinFactX="-300000" custLinFactY="131544" custLinFactNeighborX="-306192" custLinFactNeighborY="20000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mail"/>
        </a:ext>
      </dgm:extLst>
    </dgm:pt>
    <dgm:pt modelId="{75E0E2BA-082D-4ABD-998E-2055B51D1992}" type="pres">
      <dgm:prSet presAssocID="{2F2877BE-A10B-4928-9082-DF401C6AFED8}" presName="spaceRect" presStyleCnt="0"/>
      <dgm:spPr/>
    </dgm:pt>
    <dgm:pt modelId="{DE3134B8-7AFC-421B-B32E-09A556A064B1}" type="pres">
      <dgm:prSet presAssocID="{2F2877BE-A10B-4928-9082-DF401C6AFED8}" presName="textRect" presStyleLbl="revTx" presStyleIdx="2" presStyleCnt="6" custLinFactX="-83834" custLinFactY="100000" custLinFactNeighborX="-100000" custLinFactNeighborY="102613">
        <dgm:presLayoutVars>
          <dgm:chMax val="1"/>
          <dgm:chPref val="1"/>
        </dgm:presLayoutVars>
      </dgm:prSet>
      <dgm:spPr/>
    </dgm:pt>
    <dgm:pt modelId="{00B398CB-45DB-48C4-B653-C51E821AB935}" type="pres">
      <dgm:prSet presAssocID="{35F19437-C8EC-4951-B2C8-7AFBB8F5D626}" presName="sibTrans" presStyleCnt="0"/>
      <dgm:spPr/>
    </dgm:pt>
    <dgm:pt modelId="{D2D8C6D8-E146-4FDB-B27B-AEAE6C84964D}" type="pres">
      <dgm:prSet presAssocID="{B2ADE88B-C2BB-4831-BE92-B86FFE102F84}" presName="compNode" presStyleCnt="0"/>
      <dgm:spPr/>
    </dgm:pt>
    <dgm:pt modelId="{91726AA3-8BF6-40A7-8CF2-E67A20B31686}" type="pres">
      <dgm:prSet presAssocID="{B2ADE88B-C2BB-4831-BE92-B86FFE102F84}" presName="iconRect" presStyleLbl="node1" presStyleIdx="3" presStyleCnt="6" custLinFactY="100000" custLinFactNeighborX="-35770" custLinFactNeighborY="11525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utterfly"/>
        </a:ext>
      </dgm:extLst>
    </dgm:pt>
    <dgm:pt modelId="{7923DA93-3638-4D0E-9189-0D066E707D83}" type="pres">
      <dgm:prSet presAssocID="{B2ADE88B-C2BB-4831-BE92-B86FFE102F84}" presName="spaceRect" presStyleCnt="0"/>
      <dgm:spPr/>
    </dgm:pt>
    <dgm:pt modelId="{F4598717-2CA0-4968-B3B5-628D1DB2E06A}" type="pres">
      <dgm:prSet presAssocID="{B2ADE88B-C2BB-4831-BE92-B86FFE102F84}" presName="textRect" presStyleLbl="revTx" presStyleIdx="3" presStyleCnt="6" custLinFactNeighborX="74456" custLinFactNeighborY="98836">
        <dgm:presLayoutVars>
          <dgm:chMax val="1"/>
          <dgm:chPref val="1"/>
        </dgm:presLayoutVars>
      </dgm:prSet>
      <dgm:spPr/>
    </dgm:pt>
    <dgm:pt modelId="{AD6697C8-B73A-4F47-9B84-B4B5D6B4B519}" type="pres">
      <dgm:prSet presAssocID="{C28B19BB-E49D-431C-B683-BEE8FFA2A3D8}" presName="sibTrans" presStyleCnt="0"/>
      <dgm:spPr/>
    </dgm:pt>
    <dgm:pt modelId="{11D8BDF4-FA73-4851-99EE-7487D1AA3974}" type="pres">
      <dgm:prSet presAssocID="{EC92C17A-8521-4A17-8B6D-D808881D2055}" presName="compNode" presStyleCnt="0"/>
      <dgm:spPr/>
    </dgm:pt>
    <dgm:pt modelId="{14C670D7-7651-4BC5-B075-6312F61E2C73}" type="pres">
      <dgm:prSet presAssocID="{EC92C17A-8521-4A17-8B6D-D808881D2055}" presName="iconRect" presStyleLbl="node1" presStyleIdx="4" presStyleCnt="6" custLinFactX="-100000" custLinFactNeighborX="-186430" custLinFactNeighborY="6947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kirt"/>
        </a:ext>
      </dgm:extLst>
    </dgm:pt>
    <dgm:pt modelId="{622845A4-B8F7-4DA8-B2C3-064D444AEFC2}" type="pres">
      <dgm:prSet presAssocID="{EC92C17A-8521-4A17-8B6D-D808881D2055}" presName="spaceRect" presStyleCnt="0"/>
      <dgm:spPr/>
    </dgm:pt>
    <dgm:pt modelId="{7EB8E595-D125-4FCC-BFF5-1D96EB391FD0}" type="pres">
      <dgm:prSet presAssocID="{EC92C17A-8521-4A17-8B6D-D808881D2055}" presName="textRect" presStyleLbl="revTx" presStyleIdx="4" presStyleCnt="6" custLinFactNeighborX="-32882" custLinFactNeighborY="-91154">
        <dgm:presLayoutVars>
          <dgm:chMax val="1"/>
          <dgm:chPref val="1"/>
        </dgm:presLayoutVars>
      </dgm:prSet>
      <dgm:spPr/>
    </dgm:pt>
    <dgm:pt modelId="{70B01F4C-0DAB-4186-831E-D50FF9B1C51F}" type="pres">
      <dgm:prSet presAssocID="{2F8F53C8-B8E1-40C0-9902-9AC3CC9083A4}" presName="sibTrans" presStyleCnt="0"/>
      <dgm:spPr/>
    </dgm:pt>
    <dgm:pt modelId="{4D77A715-86F8-4FC4-9F82-DE5F3BA86D14}" type="pres">
      <dgm:prSet presAssocID="{4008C4E6-7001-4526-83A9-9A12B2921227}" presName="compNode" presStyleCnt="0"/>
      <dgm:spPr/>
    </dgm:pt>
    <dgm:pt modelId="{D3923E4D-CAC1-4E0B-B970-D57ADBA81CBD}" type="pres">
      <dgm:prSet presAssocID="{4008C4E6-7001-4526-83A9-9A12B2921227}" presName="iconRect" presStyleLbl="node1" presStyleIdx="5" presStyleCnt="6" custLinFactX="100000" custLinFactNeighborX="135793" custLinFactNeighborY="4530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Party Mask"/>
        </a:ext>
      </dgm:extLst>
    </dgm:pt>
    <dgm:pt modelId="{1EA81822-69D9-4BD5-A690-4A70B8B68BA2}" type="pres">
      <dgm:prSet presAssocID="{4008C4E6-7001-4526-83A9-9A12B2921227}" presName="spaceRect" presStyleCnt="0"/>
      <dgm:spPr/>
    </dgm:pt>
    <dgm:pt modelId="{986A61A0-217D-4A51-9CD8-4D7588D32D60}" type="pres">
      <dgm:prSet presAssocID="{4008C4E6-7001-4526-83A9-9A12B2921227}" presName="textRect" presStyleLbl="revTx" presStyleIdx="5" presStyleCnt="6" custLinFactX="93006" custLinFactNeighborX="100000" custLinFactNeighborY="-98836">
        <dgm:presLayoutVars>
          <dgm:chMax val="1"/>
          <dgm:chPref val="1"/>
        </dgm:presLayoutVars>
      </dgm:prSet>
      <dgm:spPr/>
    </dgm:pt>
  </dgm:ptLst>
  <dgm:cxnLst>
    <dgm:cxn modelId="{B28D5807-9A8A-44F5-AD5D-CEF452DAB70A}" type="presOf" srcId="{B36BFEAE-9B5A-47A5-94AD-781CB86CF71F}" destId="{5FB671EF-2230-4D8D-8DD1-5CD139BCA0F9}" srcOrd="0" destOrd="0" presId="urn:microsoft.com/office/officeart/2018/2/layout/IconLabelList"/>
    <dgm:cxn modelId="{FF4CED55-E235-42B7-8638-D21FE375C5D0}" type="presOf" srcId="{75A41123-176C-4D63-8D46-EA004EB7E12F}" destId="{8D1B53F4-3A56-4B97-A363-5471F7C710A1}" srcOrd="0" destOrd="0" presId="urn:microsoft.com/office/officeart/2018/2/layout/IconLabelList"/>
    <dgm:cxn modelId="{4C2BE056-8ADC-427F-871B-96F8526EE523}" type="presOf" srcId="{E11B49BA-5CFB-4952-AD56-AE619AD8736F}" destId="{6BA7764F-E018-4D28-980E-4DBA4C7F889F}" srcOrd="0" destOrd="0" presId="urn:microsoft.com/office/officeart/2018/2/layout/IconLabelList"/>
    <dgm:cxn modelId="{76B2455E-D7A6-4C5E-BA24-7BAF3505D74C}" srcId="{E11B49BA-5CFB-4952-AD56-AE619AD8736F}" destId="{EC92C17A-8521-4A17-8B6D-D808881D2055}" srcOrd="4" destOrd="0" parTransId="{2E307CDF-0A0F-494F-8EB3-AF38A2AE2254}" sibTransId="{2F8F53C8-B8E1-40C0-9902-9AC3CC9083A4}"/>
    <dgm:cxn modelId="{D66F2E67-D41D-4B1B-9D7F-50BCC0EB5020}" srcId="{E11B49BA-5CFB-4952-AD56-AE619AD8736F}" destId="{75A41123-176C-4D63-8D46-EA004EB7E12F}" srcOrd="1" destOrd="0" parTransId="{B7E1B49F-6BED-42B9-A600-D290472CC00E}" sibTransId="{359A1C2B-E73A-4E3C-991C-4DA78D8924DB}"/>
    <dgm:cxn modelId="{9A1C2171-ADB8-4BDA-8AF2-BB177FCF76A5}" type="presOf" srcId="{B2ADE88B-C2BB-4831-BE92-B86FFE102F84}" destId="{F4598717-2CA0-4968-B3B5-628D1DB2E06A}" srcOrd="0" destOrd="0" presId="urn:microsoft.com/office/officeart/2018/2/layout/IconLabelList"/>
    <dgm:cxn modelId="{2528D7A8-96D4-41CB-A672-85AC577877D1}" type="presOf" srcId="{2F2877BE-A10B-4928-9082-DF401C6AFED8}" destId="{DE3134B8-7AFC-421B-B32E-09A556A064B1}" srcOrd="0" destOrd="0" presId="urn:microsoft.com/office/officeart/2018/2/layout/IconLabelList"/>
    <dgm:cxn modelId="{360097D3-383A-4F5D-87C4-AA718FA9D28C}" type="presOf" srcId="{4008C4E6-7001-4526-83A9-9A12B2921227}" destId="{986A61A0-217D-4A51-9CD8-4D7588D32D60}" srcOrd="0" destOrd="0" presId="urn:microsoft.com/office/officeart/2018/2/layout/IconLabelList"/>
    <dgm:cxn modelId="{47EA59D5-2DAC-4303-9517-5A935667DEC7}" type="presOf" srcId="{EC92C17A-8521-4A17-8B6D-D808881D2055}" destId="{7EB8E595-D125-4FCC-BFF5-1D96EB391FD0}" srcOrd="0" destOrd="0" presId="urn:microsoft.com/office/officeart/2018/2/layout/IconLabelList"/>
    <dgm:cxn modelId="{79F9EFE0-B427-4212-9432-02A7ED42D274}" srcId="{E11B49BA-5CFB-4952-AD56-AE619AD8736F}" destId="{2F2877BE-A10B-4928-9082-DF401C6AFED8}" srcOrd="2" destOrd="0" parTransId="{1C12E81E-54E9-4500-9C63-238DEF252F44}" sibTransId="{35F19437-C8EC-4951-B2C8-7AFBB8F5D626}"/>
    <dgm:cxn modelId="{9DED9EF7-06EB-4AE1-BC7F-D630CAC62734}" srcId="{E11B49BA-5CFB-4952-AD56-AE619AD8736F}" destId="{4008C4E6-7001-4526-83A9-9A12B2921227}" srcOrd="5" destOrd="0" parTransId="{0C259438-E7C5-48E3-866D-B0ADD184FF0B}" sibTransId="{B13E389B-B508-44BA-BA41-B03A3141C467}"/>
    <dgm:cxn modelId="{220D04F9-D8E8-447A-ACBA-92E2CF595476}" srcId="{E11B49BA-5CFB-4952-AD56-AE619AD8736F}" destId="{B36BFEAE-9B5A-47A5-94AD-781CB86CF71F}" srcOrd="0" destOrd="0" parTransId="{6B85F94C-74E2-42C9-A1A7-C231E6724EF9}" sibTransId="{700EB9BE-D711-4E71-B93C-D140D0EBA909}"/>
    <dgm:cxn modelId="{2A15FAFC-E279-4CBC-AF88-D804E7DD3396}" srcId="{E11B49BA-5CFB-4952-AD56-AE619AD8736F}" destId="{B2ADE88B-C2BB-4831-BE92-B86FFE102F84}" srcOrd="3" destOrd="0" parTransId="{DF830CF1-9A94-414B-A074-FB3F77F6FA84}" sibTransId="{C28B19BB-E49D-431C-B683-BEE8FFA2A3D8}"/>
    <dgm:cxn modelId="{71544368-DBA4-4B97-AD45-961ED6C458C0}" type="presParOf" srcId="{6BA7764F-E018-4D28-980E-4DBA4C7F889F}" destId="{16C91426-37D5-4F94-8014-FA89D3A76423}" srcOrd="0" destOrd="0" presId="urn:microsoft.com/office/officeart/2018/2/layout/IconLabelList"/>
    <dgm:cxn modelId="{3AB0C520-650B-47EF-A729-3497B7348FE1}" type="presParOf" srcId="{16C91426-37D5-4F94-8014-FA89D3A76423}" destId="{50376287-55E4-463D-9E46-C3514181D406}" srcOrd="0" destOrd="0" presId="urn:microsoft.com/office/officeart/2018/2/layout/IconLabelList"/>
    <dgm:cxn modelId="{8BB8D07B-A6E7-4F86-B2EB-C4256CAF6FAD}" type="presParOf" srcId="{16C91426-37D5-4F94-8014-FA89D3A76423}" destId="{6F564CC8-E009-4D66-B61C-4036C2853B24}" srcOrd="1" destOrd="0" presId="urn:microsoft.com/office/officeart/2018/2/layout/IconLabelList"/>
    <dgm:cxn modelId="{4948F1EB-606B-4B39-972B-A5AEDB99AADF}" type="presParOf" srcId="{16C91426-37D5-4F94-8014-FA89D3A76423}" destId="{5FB671EF-2230-4D8D-8DD1-5CD139BCA0F9}" srcOrd="2" destOrd="0" presId="urn:microsoft.com/office/officeart/2018/2/layout/IconLabelList"/>
    <dgm:cxn modelId="{864C2F96-4867-4476-9BE4-8ACF548ECF02}" type="presParOf" srcId="{6BA7764F-E018-4D28-980E-4DBA4C7F889F}" destId="{BC61D8F5-255D-429A-B2E2-12DC03C9AAF8}" srcOrd="1" destOrd="0" presId="urn:microsoft.com/office/officeart/2018/2/layout/IconLabelList"/>
    <dgm:cxn modelId="{12CE2DE1-E607-480D-A1A2-162F262FC52A}" type="presParOf" srcId="{6BA7764F-E018-4D28-980E-4DBA4C7F889F}" destId="{502F47F5-DF20-454F-90F7-31165A747D8F}" srcOrd="2" destOrd="0" presId="urn:microsoft.com/office/officeart/2018/2/layout/IconLabelList"/>
    <dgm:cxn modelId="{009C9446-4DE3-440D-A081-A7759F845950}" type="presParOf" srcId="{502F47F5-DF20-454F-90F7-31165A747D8F}" destId="{23AE2338-B45C-45D6-90C2-A20B1FCAF462}" srcOrd="0" destOrd="0" presId="urn:microsoft.com/office/officeart/2018/2/layout/IconLabelList"/>
    <dgm:cxn modelId="{9CCE7DF7-A007-4FA6-94FB-8FF0373DBC2B}" type="presParOf" srcId="{502F47F5-DF20-454F-90F7-31165A747D8F}" destId="{97EE62F2-58F5-45DB-92DC-CA13588AA807}" srcOrd="1" destOrd="0" presId="urn:microsoft.com/office/officeart/2018/2/layout/IconLabelList"/>
    <dgm:cxn modelId="{AD5BE2AA-9147-4CF8-80FD-325CACCE6598}" type="presParOf" srcId="{502F47F5-DF20-454F-90F7-31165A747D8F}" destId="{8D1B53F4-3A56-4B97-A363-5471F7C710A1}" srcOrd="2" destOrd="0" presId="urn:microsoft.com/office/officeart/2018/2/layout/IconLabelList"/>
    <dgm:cxn modelId="{31340EF7-973E-49B0-9314-6FB6F2624CF9}" type="presParOf" srcId="{6BA7764F-E018-4D28-980E-4DBA4C7F889F}" destId="{7A4B1C8E-BEFE-4888-88D8-EB7E1BC146F8}" srcOrd="3" destOrd="0" presId="urn:microsoft.com/office/officeart/2018/2/layout/IconLabelList"/>
    <dgm:cxn modelId="{6CA27A01-BCE4-41BE-9F2D-E1BB491EEF9E}" type="presParOf" srcId="{6BA7764F-E018-4D28-980E-4DBA4C7F889F}" destId="{B2073578-E556-48F3-ADEF-86453A556EFA}" srcOrd="4" destOrd="0" presId="urn:microsoft.com/office/officeart/2018/2/layout/IconLabelList"/>
    <dgm:cxn modelId="{D3B13282-E89D-4E0A-9B44-2B46F8172A9B}" type="presParOf" srcId="{B2073578-E556-48F3-ADEF-86453A556EFA}" destId="{BFC05736-99B5-4B0F-AD67-C6B8F9ECA188}" srcOrd="0" destOrd="0" presId="urn:microsoft.com/office/officeart/2018/2/layout/IconLabelList"/>
    <dgm:cxn modelId="{3457B654-5EE8-4B20-8BBC-D0D1BE44C70E}" type="presParOf" srcId="{B2073578-E556-48F3-ADEF-86453A556EFA}" destId="{75E0E2BA-082D-4ABD-998E-2055B51D1992}" srcOrd="1" destOrd="0" presId="urn:microsoft.com/office/officeart/2018/2/layout/IconLabelList"/>
    <dgm:cxn modelId="{4B26F837-8F9F-4E14-94F9-B3042FF983A2}" type="presParOf" srcId="{B2073578-E556-48F3-ADEF-86453A556EFA}" destId="{DE3134B8-7AFC-421B-B32E-09A556A064B1}" srcOrd="2" destOrd="0" presId="urn:microsoft.com/office/officeart/2018/2/layout/IconLabelList"/>
    <dgm:cxn modelId="{0234C932-1656-41C0-AA87-F571FC053734}" type="presParOf" srcId="{6BA7764F-E018-4D28-980E-4DBA4C7F889F}" destId="{00B398CB-45DB-48C4-B653-C51E821AB935}" srcOrd="5" destOrd="0" presId="urn:microsoft.com/office/officeart/2018/2/layout/IconLabelList"/>
    <dgm:cxn modelId="{65F89948-EED7-47A6-923C-B6008A34A38E}" type="presParOf" srcId="{6BA7764F-E018-4D28-980E-4DBA4C7F889F}" destId="{D2D8C6D8-E146-4FDB-B27B-AEAE6C84964D}" srcOrd="6" destOrd="0" presId="urn:microsoft.com/office/officeart/2018/2/layout/IconLabelList"/>
    <dgm:cxn modelId="{C802905C-FCC9-4F0D-9295-B9A4B28E88EF}" type="presParOf" srcId="{D2D8C6D8-E146-4FDB-B27B-AEAE6C84964D}" destId="{91726AA3-8BF6-40A7-8CF2-E67A20B31686}" srcOrd="0" destOrd="0" presId="urn:microsoft.com/office/officeart/2018/2/layout/IconLabelList"/>
    <dgm:cxn modelId="{0EACDF0A-6384-4DED-B8DB-DA2DE31AAF60}" type="presParOf" srcId="{D2D8C6D8-E146-4FDB-B27B-AEAE6C84964D}" destId="{7923DA93-3638-4D0E-9189-0D066E707D83}" srcOrd="1" destOrd="0" presId="urn:microsoft.com/office/officeart/2018/2/layout/IconLabelList"/>
    <dgm:cxn modelId="{290A035B-FB3A-4927-8217-9633C93200A6}" type="presParOf" srcId="{D2D8C6D8-E146-4FDB-B27B-AEAE6C84964D}" destId="{F4598717-2CA0-4968-B3B5-628D1DB2E06A}" srcOrd="2" destOrd="0" presId="urn:microsoft.com/office/officeart/2018/2/layout/IconLabelList"/>
    <dgm:cxn modelId="{6378D803-8ED2-4F75-9348-E159C076837D}" type="presParOf" srcId="{6BA7764F-E018-4D28-980E-4DBA4C7F889F}" destId="{AD6697C8-B73A-4F47-9B84-B4B5D6B4B519}" srcOrd="7" destOrd="0" presId="urn:microsoft.com/office/officeart/2018/2/layout/IconLabelList"/>
    <dgm:cxn modelId="{9AFB2E38-84E8-44FB-B651-290189D04282}" type="presParOf" srcId="{6BA7764F-E018-4D28-980E-4DBA4C7F889F}" destId="{11D8BDF4-FA73-4851-99EE-7487D1AA3974}" srcOrd="8" destOrd="0" presId="urn:microsoft.com/office/officeart/2018/2/layout/IconLabelList"/>
    <dgm:cxn modelId="{F3E2D7EE-4B4E-4296-A755-7F54C297C718}" type="presParOf" srcId="{11D8BDF4-FA73-4851-99EE-7487D1AA3974}" destId="{14C670D7-7651-4BC5-B075-6312F61E2C73}" srcOrd="0" destOrd="0" presId="urn:microsoft.com/office/officeart/2018/2/layout/IconLabelList"/>
    <dgm:cxn modelId="{7ABE434F-E8A8-43F4-A528-8E523AD78D25}" type="presParOf" srcId="{11D8BDF4-FA73-4851-99EE-7487D1AA3974}" destId="{622845A4-B8F7-4DA8-B2C3-064D444AEFC2}" srcOrd="1" destOrd="0" presId="urn:microsoft.com/office/officeart/2018/2/layout/IconLabelList"/>
    <dgm:cxn modelId="{63FFAF53-ACCE-47B3-93E9-A347E51ABE34}" type="presParOf" srcId="{11D8BDF4-FA73-4851-99EE-7487D1AA3974}" destId="{7EB8E595-D125-4FCC-BFF5-1D96EB391FD0}" srcOrd="2" destOrd="0" presId="urn:microsoft.com/office/officeart/2018/2/layout/IconLabelList"/>
    <dgm:cxn modelId="{BF2F91E2-75DE-4F85-871C-03D29653A294}" type="presParOf" srcId="{6BA7764F-E018-4D28-980E-4DBA4C7F889F}" destId="{70B01F4C-0DAB-4186-831E-D50FF9B1C51F}" srcOrd="9" destOrd="0" presId="urn:microsoft.com/office/officeart/2018/2/layout/IconLabelList"/>
    <dgm:cxn modelId="{74C77D6C-D173-4A0F-8838-73ED6AD14DA8}" type="presParOf" srcId="{6BA7764F-E018-4D28-980E-4DBA4C7F889F}" destId="{4D77A715-86F8-4FC4-9F82-DE5F3BA86D14}" srcOrd="10" destOrd="0" presId="urn:microsoft.com/office/officeart/2018/2/layout/IconLabelList"/>
    <dgm:cxn modelId="{BD27FC95-C6C6-4BEA-8F9C-D777FA18AD82}" type="presParOf" srcId="{4D77A715-86F8-4FC4-9F82-DE5F3BA86D14}" destId="{D3923E4D-CAC1-4E0B-B970-D57ADBA81CBD}" srcOrd="0" destOrd="0" presId="urn:microsoft.com/office/officeart/2018/2/layout/IconLabelList"/>
    <dgm:cxn modelId="{CF0F9C2E-6BCD-4CF7-8AC8-4A00A137ABD8}" type="presParOf" srcId="{4D77A715-86F8-4FC4-9F82-DE5F3BA86D14}" destId="{1EA81822-69D9-4BD5-A690-4A70B8B68BA2}" srcOrd="1" destOrd="0" presId="urn:microsoft.com/office/officeart/2018/2/layout/IconLabelList"/>
    <dgm:cxn modelId="{97F89B81-0168-4962-A617-B216300120DB}" type="presParOf" srcId="{4D77A715-86F8-4FC4-9F82-DE5F3BA86D14}" destId="{986A61A0-217D-4A51-9CD8-4D7588D32D60}"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71D49-74AD-4697-964A-DBA8157133CE}">
      <dsp:nvSpPr>
        <dsp:cNvPr id="0" name=""/>
        <dsp:cNvSpPr/>
      </dsp:nvSpPr>
      <dsp:spPr>
        <a:xfrm>
          <a:off x="0" y="4923"/>
          <a:ext cx="3957349" cy="5734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12308A-F1D3-43D7-B050-B74AF8D4B7C1}">
      <dsp:nvSpPr>
        <dsp:cNvPr id="0" name=""/>
        <dsp:cNvSpPr/>
      </dsp:nvSpPr>
      <dsp:spPr>
        <a:xfrm>
          <a:off x="173474" y="133954"/>
          <a:ext cx="315717" cy="3154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3B0070B-7C60-4D27-9E62-EB6442547BCD}">
      <dsp:nvSpPr>
        <dsp:cNvPr id="0" name=""/>
        <dsp:cNvSpPr/>
      </dsp:nvSpPr>
      <dsp:spPr>
        <a:xfrm>
          <a:off x="662666" y="4923"/>
          <a:ext cx="3254878" cy="645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279" tIns="68279" rIns="68279" bIns="68279" numCol="1" spcCol="1270" anchor="ctr" anchorCtr="0">
          <a:noAutofit/>
        </a:bodyPr>
        <a:lstStyle/>
        <a:p>
          <a:pPr marL="0" lvl="0" indent="0" algn="l" defTabSz="622300">
            <a:lnSpc>
              <a:spcPct val="90000"/>
            </a:lnSpc>
            <a:spcBef>
              <a:spcPct val="0"/>
            </a:spcBef>
            <a:spcAft>
              <a:spcPct val="35000"/>
            </a:spcAft>
            <a:buNone/>
          </a:pPr>
          <a:r>
            <a:rPr lang="en-US" sz="1400" b="0" kern="1200"/>
            <a:t>A setting spray that uses cutting edge resources and ingredients to keep you glamorous all the time!</a:t>
          </a:r>
        </a:p>
      </dsp:txBody>
      <dsp:txXfrm>
        <a:off x="662666" y="4923"/>
        <a:ext cx="3254878" cy="645154"/>
      </dsp:txXfrm>
    </dsp:sp>
    <dsp:sp modelId="{9F24575F-B168-44E6-A21D-69C37E069725}">
      <dsp:nvSpPr>
        <dsp:cNvPr id="0" name=""/>
        <dsp:cNvSpPr/>
      </dsp:nvSpPr>
      <dsp:spPr>
        <a:xfrm>
          <a:off x="0" y="811366"/>
          <a:ext cx="3957349" cy="5734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0F65C2-3BB8-4BA8-B26A-A68BD1E464E2}">
      <dsp:nvSpPr>
        <dsp:cNvPr id="0" name=""/>
        <dsp:cNvSpPr/>
      </dsp:nvSpPr>
      <dsp:spPr>
        <a:xfrm>
          <a:off x="173474" y="940397"/>
          <a:ext cx="315717" cy="3154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C51C38D-3591-45C7-928B-C1B30838A5DB}">
      <dsp:nvSpPr>
        <dsp:cNvPr id="0" name=""/>
        <dsp:cNvSpPr/>
      </dsp:nvSpPr>
      <dsp:spPr>
        <a:xfrm>
          <a:off x="662666" y="811366"/>
          <a:ext cx="3254878" cy="645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279" tIns="68279" rIns="68279" bIns="68279" numCol="1" spcCol="1270" anchor="ctr" anchorCtr="0">
          <a:noAutofit/>
        </a:bodyPr>
        <a:lstStyle/>
        <a:p>
          <a:pPr marL="0" lvl="0" indent="0" algn="l" defTabSz="622300">
            <a:lnSpc>
              <a:spcPct val="90000"/>
            </a:lnSpc>
            <a:spcBef>
              <a:spcPct val="0"/>
            </a:spcBef>
            <a:spcAft>
              <a:spcPct val="35000"/>
            </a:spcAft>
            <a:buNone/>
          </a:pPr>
          <a:r>
            <a:rPr lang="en-US" sz="1400" b="0" kern="1200"/>
            <a:t>Locks in your makeup and fake tanner in to place with no smudges guaranteed</a:t>
          </a:r>
        </a:p>
      </dsp:txBody>
      <dsp:txXfrm>
        <a:off x="662666" y="811366"/>
        <a:ext cx="3254878" cy="645154"/>
      </dsp:txXfrm>
    </dsp:sp>
    <dsp:sp modelId="{FDEA4456-9A27-4B42-A5E6-544F5DF923C7}">
      <dsp:nvSpPr>
        <dsp:cNvPr id="0" name=""/>
        <dsp:cNvSpPr/>
      </dsp:nvSpPr>
      <dsp:spPr>
        <a:xfrm>
          <a:off x="0" y="1617809"/>
          <a:ext cx="3957349" cy="5734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DF9571-8012-4330-B05C-B0294424F95B}">
      <dsp:nvSpPr>
        <dsp:cNvPr id="0" name=""/>
        <dsp:cNvSpPr/>
      </dsp:nvSpPr>
      <dsp:spPr>
        <a:xfrm>
          <a:off x="173474" y="1746840"/>
          <a:ext cx="315717" cy="3154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78EE1C4-C85D-4898-B9B9-8E2FA61DFD88}">
      <dsp:nvSpPr>
        <dsp:cNvPr id="0" name=""/>
        <dsp:cNvSpPr/>
      </dsp:nvSpPr>
      <dsp:spPr>
        <a:xfrm>
          <a:off x="662666" y="1617809"/>
          <a:ext cx="3254878" cy="645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279" tIns="68279" rIns="68279" bIns="68279" numCol="1" spcCol="1270" anchor="ctr" anchorCtr="0">
          <a:noAutofit/>
        </a:bodyPr>
        <a:lstStyle/>
        <a:p>
          <a:pPr marL="0" lvl="0" indent="0" algn="l" defTabSz="622300">
            <a:lnSpc>
              <a:spcPct val="90000"/>
            </a:lnSpc>
            <a:spcBef>
              <a:spcPct val="0"/>
            </a:spcBef>
            <a:spcAft>
              <a:spcPct val="35000"/>
            </a:spcAft>
            <a:buNone/>
          </a:pPr>
          <a:r>
            <a:rPr lang="en-US" sz="1400" b="0" kern="1200"/>
            <a:t>Prevents 100% of any makeup or artificial tan onto any fabrics or surfaces.</a:t>
          </a:r>
        </a:p>
      </dsp:txBody>
      <dsp:txXfrm>
        <a:off x="662666" y="1617809"/>
        <a:ext cx="3254878" cy="645154"/>
      </dsp:txXfrm>
    </dsp:sp>
    <dsp:sp modelId="{54134157-66D0-4740-A6E0-A18BB275525F}">
      <dsp:nvSpPr>
        <dsp:cNvPr id="0" name=""/>
        <dsp:cNvSpPr/>
      </dsp:nvSpPr>
      <dsp:spPr>
        <a:xfrm>
          <a:off x="0" y="2424252"/>
          <a:ext cx="3957349" cy="5734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D8E31C-3B6F-4567-B869-21F96A572055}">
      <dsp:nvSpPr>
        <dsp:cNvPr id="0" name=""/>
        <dsp:cNvSpPr/>
      </dsp:nvSpPr>
      <dsp:spPr>
        <a:xfrm>
          <a:off x="173474" y="2553283"/>
          <a:ext cx="315717" cy="31540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CE1924F-C1BC-4B26-8222-5E6A0A3F8310}">
      <dsp:nvSpPr>
        <dsp:cNvPr id="0" name=""/>
        <dsp:cNvSpPr/>
      </dsp:nvSpPr>
      <dsp:spPr>
        <a:xfrm>
          <a:off x="662666" y="2424252"/>
          <a:ext cx="3254878" cy="645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279" tIns="68279" rIns="68279" bIns="68279" numCol="1" spcCol="1270" anchor="ctr" anchorCtr="0">
          <a:noAutofit/>
        </a:bodyPr>
        <a:lstStyle/>
        <a:p>
          <a:pPr marL="0" lvl="0" indent="0" algn="l" defTabSz="622300">
            <a:lnSpc>
              <a:spcPct val="90000"/>
            </a:lnSpc>
            <a:spcBef>
              <a:spcPct val="0"/>
            </a:spcBef>
            <a:spcAft>
              <a:spcPct val="35000"/>
            </a:spcAft>
            <a:buNone/>
          </a:pPr>
          <a:r>
            <a:rPr lang="en-US" sz="1400" b="0" kern="1200"/>
            <a:t>Non-clogging and dermatologist approved.</a:t>
          </a:r>
        </a:p>
      </dsp:txBody>
      <dsp:txXfrm>
        <a:off x="662666" y="2424252"/>
        <a:ext cx="3254878" cy="645154"/>
      </dsp:txXfrm>
    </dsp:sp>
    <dsp:sp modelId="{47EDB94E-942C-4586-AD95-44F5D59D9EA8}">
      <dsp:nvSpPr>
        <dsp:cNvPr id="0" name=""/>
        <dsp:cNvSpPr/>
      </dsp:nvSpPr>
      <dsp:spPr>
        <a:xfrm>
          <a:off x="0" y="3230694"/>
          <a:ext cx="3957349" cy="5734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AB4024-46CB-4A8A-BF5B-DA81A05EA07C}">
      <dsp:nvSpPr>
        <dsp:cNvPr id="0" name=""/>
        <dsp:cNvSpPr/>
      </dsp:nvSpPr>
      <dsp:spPr>
        <a:xfrm>
          <a:off x="173474" y="3359725"/>
          <a:ext cx="315717" cy="31540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BADDBAA-CC64-43EF-A6ED-2D0F61CDB33C}">
      <dsp:nvSpPr>
        <dsp:cNvPr id="0" name=""/>
        <dsp:cNvSpPr/>
      </dsp:nvSpPr>
      <dsp:spPr>
        <a:xfrm>
          <a:off x="662666" y="3230694"/>
          <a:ext cx="3254878" cy="645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279" tIns="68279" rIns="68279" bIns="68279" numCol="1" spcCol="1270" anchor="ctr" anchorCtr="0">
          <a:noAutofit/>
        </a:bodyPr>
        <a:lstStyle/>
        <a:p>
          <a:pPr marL="0" lvl="0" indent="0" algn="l" defTabSz="622300">
            <a:lnSpc>
              <a:spcPct val="90000"/>
            </a:lnSpc>
            <a:spcBef>
              <a:spcPct val="0"/>
            </a:spcBef>
            <a:spcAft>
              <a:spcPct val="35000"/>
            </a:spcAft>
            <a:buNone/>
          </a:pPr>
          <a:r>
            <a:rPr lang="en-US" sz="1400" b="0" kern="1200"/>
            <a:t>Eco-friendly with biodegradable packaging.</a:t>
          </a:r>
        </a:p>
      </dsp:txBody>
      <dsp:txXfrm>
        <a:off x="662666" y="3230694"/>
        <a:ext cx="3254878" cy="645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D9C7B-7431-48BB-8DC5-94C1B088814A}">
      <dsp:nvSpPr>
        <dsp:cNvPr id="0" name=""/>
        <dsp:cNvSpPr/>
      </dsp:nvSpPr>
      <dsp:spPr>
        <a:xfrm>
          <a:off x="428378" y="447007"/>
          <a:ext cx="700839" cy="7008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782B745-3E0F-4E35-8350-A48809698ECE}">
      <dsp:nvSpPr>
        <dsp:cNvPr id="0" name=""/>
        <dsp:cNvSpPr/>
      </dsp:nvSpPr>
      <dsp:spPr>
        <a:xfrm>
          <a:off x="87" y="1595886"/>
          <a:ext cx="1557421" cy="1837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dirty="0"/>
            <a:t>Customer buys the product “Glamour Shield” exclusively at </a:t>
          </a:r>
          <a:r>
            <a:rPr lang="en-US" sz="1600" b="1" kern="1200" dirty="0" err="1"/>
            <a:t>Ulta</a:t>
          </a:r>
          <a:r>
            <a:rPr lang="en-US" sz="1600" b="1" kern="1200" dirty="0"/>
            <a:t> online or in store.</a:t>
          </a:r>
        </a:p>
      </dsp:txBody>
      <dsp:txXfrm>
        <a:off x="87" y="1595886"/>
        <a:ext cx="1557421" cy="1837879"/>
      </dsp:txXfrm>
    </dsp:sp>
    <dsp:sp modelId="{DD220575-AE14-4D67-84F1-6E07D937AFFA}">
      <dsp:nvSpPr>
        <dsp:cNvPr id="0" name=""/>
        <dsp:cNvSpPr/>
      </dsp:nvSpPr>
      <dsp:spPr>
        <a:xfrm>
          <a:off x="2258349" y="447007"/>
          <a:ext cx="700839" cy="7008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9F7E5DF-5F25-4143-BAC8-9512E180933C}">
      <dsp:nvSpPr>
        <dsp:cNvPr id="0" name=""/>
        <dsp:cNvSpPr/>
      </dsp:nvSpPr>
      <dsp:spPr>
        <a:xfrm>
          <a:off x="1830058" y="1595886"/>
          <a:ext cx="1557421" cy="1837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dirty="0"/>
            <a:t>After the customer is done applying their makeup and/or artificial tanner, they must wait no longer than 5 minutes to apply the product.</a:t>
          </a:r>
        </a:p>
      </dsp:txBody>
      <dsp:txXfrm>
        <a:off x="1830058" y="1595886"/>
        <a:ext cx="1557421" cy="1837879"/>
      </dsp:txXfrm>
    </dsp:sp>
    <dsp:sp modelId="{3030502A-532E-4D7F-99DB-D1B2302353F6}">
      <dsp:nvSpPr>
        <dsp:cNvPr id="0" name=""/>
        <dsp:cNvSpPr/>
      </dsp:nvSpPr>
      <dsp:spPr>
        <a:xfrm>
          <a:off x="4088320" y="447007"/>
          <a:ext cx="700839" cy="7008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FA9A105-7A39-4FF5-A444-128D5835A260}">
      <dsp:nvSpPr>
        <dsp:cNvPr id="0" name=""/>
        <dsp:cNvSpPr/>
      </dsp:nvSpPr>
      <dsp:spPr>
        <a:xfrm>
          <a:off x="3660029" y="1595886"/>
          <a:ext cx="1557421" cy="1837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dirty="0"/>
            <a:t>Do not apply any other products on after application and enjoy your smudge-free experience. </a:t>
          </a:r>
        </a:p>
      </dsp:txBody>
      <dsp:txXfrm>
        <a:off x="3660029" y="1595886"/>
        <a:ext cx="1557421" cy="18378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76287-55E4-463D-9E46-C3514181D406}">
      <dsp:nvSpPr>
        <dsp:cNvPr id="0" name=""/>
        <dsp:cNvSpPr/>
      </dsp:nvSpPr>
      <dsp:spPr>
        <a:xfrm>
          <a:off x="0" y="794740"/>
          <a:ext cx="620156" cy="6201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B671EF-2230-4D8D-8DD1-5CD139BCA0F9}">
      <dsp:nvSpPr>
        <dsp:cNvPr id="0" name=""/>
        <dsp:cNvSpPr/>
      </dsp:nvSpPr>
      <dsp:spPr>
        <a:xfrm>
          <a:off x="649930" y="1006194"/>
          <a:ext cx="1378124" cy="55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Social Media</a:t>
          </a:r>
        </a:p>
      </dsp:txBody>
      <dsp:txXfrm>
        <a:off x="649930" y="1006194"/>
        <a:ext cx="1378124" cy="551250"/>
      </dsp:txXfrm>
    </dsp:sp>
    <dsp:sp modelId="{23AE2338-B45C-45D6-90C2-A20B1FCAF462}">
      <dsp:nvSpPr>
        <dsp:cNvPr id="0" name=""/>
        <dsp:cNvSpPr/>
      </dsp:nvSpPr>
      <dsp:spPr>
        <a:xfrm>
          <a:off x="22156" y="1635145"/>
          <a:ext cx="620156" cy="6201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1B53F4-3A56-4B97-A363-5471F7C710A1}">
      <dsp:nvSpPr>
        <dsp:cNvPr id="0" name=""/>
        <dsp:cNvSpPr/>
      </dsp:nvSpPr>
      <dsp:spPr>
        <a:xfrm>
          <a:off x="832725" y="1561931"/>
          <a:ext cx="1378124" cy="55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Influencer &amp; Brand Partnerships</a:t>
          </a:r>
        </a:p>
      </dsp:txBody>
      <dsp:txXfrm>
        <a:off x="832725" y="1561931"/>
        <a:ext cx="1378124" cy="551250"/>
      </dsp:txXfrm>
    </dsp:sp>
    <dsp:sp modelId="{BFC05736-99B5-4B0F-AD67-C6B8F9ECA188}">
      <dsp:nvSpPr>
        <dsp:cNvPr id="0" name=""/>
        <dsp:cNvSpPr/>
      </dsp:nvSpPr>
      <dsp:spPr>
        <a:xfrm>
          <a:off x="16042" y="2419959"/>
          <a:ext cx="620156" cy="6201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3134B8-7AFC-421B-B32E-09A556A064B1}">
      <dsp:nvSpPr>
        <dsp:cNvPr id="0" name=""/>
        <dsp:cNvSpPr/>
      </dsp:nvSpPr>
      <dsp:spPr>
        <a:xfrm>
          <a:off x="862933" y="2333775"/>
          <a:ext cx="1378124" cy="55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Targeted Digital Advertising &amp; Email Campaigns</a:t>
          </a:r>
        </a:p>
      </dsp:txBody>
      <dsp:txXfrm>
        <a:off x="862933" y="2333775"/>
        <a:ext cx="1378124" cy="551250"/>
      </dsp:txXfrm>
    </dsp:sp>
    <dsp:sp modelId="{91726AA3-8BF6-40A7-8CF2-E67A20B31686}">
      <dsp:nvSpPr>
        <dsp:cNvPr id="0" name=""/>
        <dsp:cNvSpPr/>
      </dsp:nvSpPr>
      <dsp:spPr>
        <a:xfrm>
          <a:off x="5172847" y="1698779"/>
          <a:ext cx="620156" cy="6201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598717-2CA0-4968-B3B5-628D1DB2E06A}">
      <dsp:nvSpPr>
        <dsp:cNvPr id="0" name=""/>
        <dsp:cNvSpPr/>
      </dsp:nvSpPr>
      <dsp:spPr>
        <a:xfrm>
          <a:off x="6041789" y="1761704"/>
          <a:ext cx="1378124" cy="55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Salon &amp; Spa Distribution</a:t>
          </a:r>
        </a:p>
      </dsp:txBody>
      <dsp:txXfrm>
        <a:off x="6041789" y="1761704"/>
        <a:ext cx="1378124" cy="551250"/>
      </dsp:txXfrm>
    </dsp:sp>
    <dsp:sp modelId="{14C670D7-7651-4BC5-B075-6312F61E2C73}">
      <dsp:nvSpPr>
        <dsp:cNvPr id="0" name=""/>
        <dsp:cNvSpPr/>
      </dsp:nvSpPr>
      <dsp:spPr>
        <a:xfrm>
          <a:off x="5237660" y="794740"/>
          <a:ext cx="620156" cy="62015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B8E595-D125-4FCC-BFF5-1D96EB391FD0}">
      <dsp:nvSpPr>
        <dsp:cNvPr id="0" name=""/>
        <dsp:cNvSpPr/>
      </dsp:nvSpPr>
      <dsp:spPr>
        <a:xfrm>
          <a:off x="6181834" y="714384"/>
          <a:ext cx="1378124" cy="55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Retail Partnerships with Beauty &amp; Cosmetic Stores </a:t>
          </a:r>
        </a:p>
      </dsp:txBody>
      <dsp:txXfrm>
        <a:off x="6181834" y="714384"/>
        <a:ext cx="1378124" cy="551250"/>
      </dsp:txXfrm>
    </dsp:sp>
    <dsp:sp modelId="{D3923E4D-CAC1-4E0B-B970-D57ADBA81CBD}">
      <dsp:nvSpPr>
        <dsp:cNvPr id="0" name=""/>
        <dsp:cNvSpPr/>
      </dsp:nvSpPr>
      <dsp:spPr>
        <a:xfrm>
          <a:off x="5237665" y="2393632"/>
          <a:ext cx="620156" cy="62015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6A61A0-217D-4A51-9CD8-4D7588D32D60}">
      <dsp:nvSpPr>
        <dsp:cNvPr id="0" name=""/>
        <dsp:cNvSpPr/>
      </dsp:nvSpPr>
      <dsp:spPr>
        <a:xfrm>
          <a:off x="6056259" y="2420821"/>
          <a:ext cx="1378124" cy="55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Beauty Trade Shows &amp; Pop-Up Events </a:t>
          </a:r>
        </a:p>
      </dsp:txBody>
      <dsp:txXfrm>
        <a:off x="6056259" y="2420821"/>
        <a:ext cx="1378124" cy="55125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F45382-1FF0-5541-A294-121E7C4C783D}" type="datetimeFigureOut">
              <a:rPr lang="en-US" smtClean="0"/>
              <a:t>5/26/25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C63C50-77C8-0749-9170-8B92C7FC767C}" type="slidenum">
              <a:rPr lang="en-US" smtClean="0"/>
              <a:t>‹#›</a:t>
            </a:fld>
            <a:endParaRPr lang="en-US"/>
          </a:p>
        </p:txBody>
      </p:sp>
    </p:spTree>
    <p:extLst>
      <p:ext uri="{BB962C8B-B14F-4D97-AF65-F5344CB8AC3E}">
        <p14:creationId xmlns:p14="http://schemas.microsoft.com/office/powerpoint/2010/main" val="3388184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highlight>
                  <a:srgbClr val="F2F2F2"/>
                </a:highlight>
                <a:latin typeface="Arial" panose="020B0604020202020204" pitchFamily="34" charset="0"/>
              </a:rPr>
              <a:t>Paste your </a:t>
            </a:r>
            <a:r>
              <a:rPr lang="en-US" b="0" i="0" dirty="0" err="1">
                <a:effectLst/>
                <a:highlight>
                  <a:srgbClr val="F2F2F2"/>
                </a:highlight>
                <a:latin typeface="Arial" panose="020B0604020202020204" pitchFamily="34" charset="0"/>
              </a:rPr>
              <a:t>Slyngshot</a:t>
            </a:r>
            <a:r>
              <a:rPr lang="en-US" b="0" i="0" dirty="0">
                <a:effectLst/>
                <a:highlight>
                  <a:srgbClr val="F2F2F2"/>
                </a:highlight>
                <a:latin typeface="Arial" panose="020B0604020202020204" pitchFamily="34" charset="0"/>
              </a:rPr>
              <a:t> URL here: https://</a:t>
            </a:r>
            <a:r>
              <a:rPr lang="en-US" b="0" i="0" dirty="0" err="1">
                <a:effectLst/>
                <a:highlight>
                  <a:srgbClr val="F2F2F2"/>
                </a:highlight>
                <a:latin typeface="Arial" panose="020B0604020202020204" pitchFamily="34" charset="0"/>
              </a:rPr>
              <a:t>glamourshield.slyngshot.io</a:t>
            </a:r>
            <a:r>
              <a:rPr lang="en-US" b="0" i="0" dirty="0">
                <a:effectLst/>
                <a:highlight>
                  <a:srgbClr val="F2F2F2"/>
                </a:highlight>
                <a:latin typeface="Arial" panose="020B0604020202020204" pitchFamily="34" charset="0"/>
              </a:rPr>
              <a:t>/</a:t>
            </a:r>
            <a:endParaRPr lang="en-US" dirty="0"/>
          </a:p>
        </p:txBody>
      </p:sp>
      <p:sp>
        <p:nvSpPr>
          <p:cNvPr id="4" name="Slide Number Placeholder 3"/>
          <p:cNvSpPr>
            <a:spLocks noGrp="1"/>
          </p:cNvSpPr>
          <p:nvPr>
            <p:ph type="sldNum" sz="quarter" idx="5"/>
          </p:nvPr>
        </p:nvSpPr>
        <p:spPr/>
        <p:txBody>
          <a:bodyPr/>
          <a:lstStyle/>
          <a:p>
            <a:fld id="{1DC63C50-77C8-0749-9170-8B92C7FC767C}" type="slidenum">
              <a:rPr lang="en-US" smtClean="0"/>
              <a:t>1</a:t>
            </a:fld>
            <a:endParaRPr lang="en-US"/>
          </a:p>
        </p:txBody>
      </p:sp>
    </p:spTree>
    <p:extLst>
      <p:ext uri="{BB962C8B-B14F-4D97-AF65-F5344CB8AC3E}">
        <p14:creationId xmlns:p14="http://schemas.microsoft.com/office/powerpoint/2010/main" val="3505152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Laying the Foundation</a:t>
            </a:r>
          </a:p>
          <a:p>
            <a:pPr>
              <a:buFont typeface="Arial" panose="020B0604020202020204" pitchFamily="34" charset="0"/>
              <a:buChar char="•"/>
            </a:pPr>
            <a:r>
              <a:rPr lang="en-US" dirty="0"/>
              <a:t>Finalize product development, testing, and packaging design</a:t>
            </a:r>
          </a:p>
          <a:p>
            <a:pPr>
              <a:buFont typeface="Arial" panose="020B0604020202020204" pitchFamily="34" charset="0"/>
              <a:buChar char="•"/>
            </a:pPr>
            <a:r>
              <a:rPr lang="en-US" dirty="0"/>
              <a:t>Legally form the business (LLC, trademarks, patents if needed)</a:t>
            </a:r>
          </a:p>
          <a:p>
            <a:pPr>
              <a:buFont typeface="Arial" panose="020B0604020202020204" pitchFamily="34" charset="0"/>
              <a:buChar char="•"/>
            </a:pPr>
            <a:r>
              <a:rPr lang="en-US" dirty="0"/>
              <a:t>Launch social media accounts &amp; start pre-launch content marketing</a:t>
            </a:r>
          </a:p>
          <a:p>
            <a:r>
              <a:rPr lang="en-US" b="1" dirty="0"/>
              <a:t>Soft Launch &amp; Brand Awareness</a:t>
            </a:r>
          </a:p>
          <a:p>
            <a:pPr>
              <a:buFont typeface="Arial" panose="020B0604020202020204" pitchFamily="34" charset="0"/>
              <a:buChar char="•"/>
            </a:pPr>
            <a:r>
              <a:rPr lang="en-US" dirty="0"/>
              <a:t>Launch official website with e-commerce functionality</a:t>
            </a:r>
          </a:p>
          <a:p>
            <a:pPr>
              <a:buFont typeface="Arial" panose="020B0604020202020204" pitchFamily="34" charset="0"/>
              <a:buChar char="•"/>
            </a:pPr>
            <a:r>
              <a:rPr lang="en-US" dirty="0"/>
              <a:t>Start influencer collaborations &amp; send PR packages to beauty bloggers</a:t>
            </a:r>
          </a:p>
          <a:p>
            <a:pPr>
              <a:buFont typeface="Arial" panose="020B0604020202020204" pitchFamily="34" charset="0"/>
              <a:buChar char="•"/>
            </a:pPr>
            <a:r>
              <a:rPr lang="en-US" dirty="0"/>
              <a:t>Begin targeted social media ads (Instagram, TikTok, YouTube)</a:t>
            </a:r>
          </a:p>
          <a:p>
            <a:r>
              <a:rPr lang="en-US" b="1" dirty="0"/>
              <a:t>First Sales &amp; Customer Feedback</a:t>
            </a:r>
          </a:p>
          <a:p>
            <a:pPr>
              <a:buFont typeface="Arial" panose="020B0604020202020204" pitchFamily="34" charset="0"/>
              <a:buChar char="•"/>
            </a:pPr>
            <a:r>
              <a:rPr lang="en-US" dirty="0"/>
              <a:t>First official sales &amp; initial customer reviews</a:t>
            </a:r>
          </a:p>
          <a:p>
            <a:pPr>
              <a:buFont typeface="Arial" panose="020B0604020202020204" pitchFamily="34" charset="0"/>
              <a:buChar char="•"/>
            </a:pPr>
            <a:r>
              <a:rPr lang="en-US" dirty="0"/>
              <a:t>Improve website &amp; packaging based on early feedback</a:t>
            </a:r>
          </a:p>
          <a:p>
            <a:pPr>
              <a:buFont typeface="Arial" panose="020B0604020202020204" pitchFamily="34" charset="0"/>
              <a:buChar char="•"/>
            </a:pPr>
            <a:r>
              <a:rPr lang="en-US" dirty="0"/>
              <a:t>Run limited-time promotions to boost brand awareness</a:t>
            </a:r>
          </a:p>
          <a:p>
            <a:r>
              <a:rPr lang="en-US" b="1" dirty="0"/>
              <a:t>Retail &amp; Subscription Model Testing</a:t>
            </a:r>
          </a:p>
          <a:p>
            <a:pPr>
              <a:buFont typeface="Arial" panose="020B0604020202020204" pitchFamily="34" charset="0"/>
              <a:buChar char="•"/>
            </a:pPr>
            <a:r>
              <a:rPr lang="en-US" dirty="0"/>
              <a:t>Secure first retail partnership (small boutiques, online beauty stores)</a:t>
            </a:r>
          </a:p>
          <a:p>
            <a:pPr>
              <a:buFont typeface="Arial" panose="020B0604020202020204" pitchFamily="34" charset="0"/>
              <a:buChar char="•"/>
            </a:pPr>
            <a:r>
              <a:rPr lang="en-US" dirty="0"/>
              <a:t>Test subscription model (monthly packs for returning customers)</a:t>
            </a:r>
          </a:p>
          <a:p>
            <a:pPr>
              <a:buFont typeface="Arial" panose="020B0604020202020204" pitchFamily="34" charset="0"/>
              <a:buChar char="•"/>
            </a:pPr>
            <a:r>
              <a:rPr lang="en-US" dirty="0"/>
              <a:t>Reach 1,000 total customers &amp; collect testimonials</a:t>
            </a:r>
          </a:p>
          <a:p>
            <a:r>
              <a:rPr lang="en-US" b="1" dirty="0"/>
              <a:t>Scale Online Presence &amp; Expand Retail</a:t>
            </a:r>
          </a:p>
          <a:p>
            <a:pPr>
              <a:buFont typeface="Arial" panose="020B0604020202020204" pitchFamily="34" charset="0"/>
              <a:buChar char="•"/>
            </a:pPr>
            <a:r>
              <a:rPr lang="en-US" dirty="0"/>
              <a:t>Expand Glamour Shield to Amazon &amp; major beauty retailers’ online stores</a:t>
            </a:r>
          </a:p>
          <a:p>
            <a:pPr>
              <a:buFont typeface="Arial" panose="020B0604020202020204" pitchFamily="34" charset="0"/>
              <a:buChar char="•"/>
            </a:pPr>
            <a:r>
              <a:rPr lang="en-US" dirty="0"/>
              <a:t>Increase influencer marketing efforts with larger creators</a:t>
            </a:r>
          </a:p>
          <a:p>
            <a:pPr>
              <a:buFont typeface="Arial" panose="020B0604020202020204" pitchFamily="34" charset="0"/>
              <a:buChar char="•"/>
            </a:pPr>
            <a:r>
              <a:rPr lang="en-US" dirty="0"/>
              <a:t>Develop new product variations (different sizes, scents, etc.)</a:t>
            </a:r>
          </a:p>
          <a:p>
            <a:r>
              <a:rPr lang="en-US" b="1" dirty="0"/>
              <a:t>Growth &amp; Major Partnerships</a:t>
            </a:r>
          </a:p>
          <a:p>
            <a:pPr>
              <a:buFont typeface="Arial" panose="020B0604020202020204" pitchFamily="34" charset="0"/>
              <a:buChar char="•"/>
            </a:pPr>
            <a:r>
              <a:rPr lang="en-US" dirty="0"/>
              <a:t>Secure in-store retail placement in Sephora, </a:t>
            </a:r>
            <a:r>
              <a:rPr lang="en-US" dirty="0" err="1"/>
              <a:t>Ulta</a:t>
            </a:r>
            <a:r>
              <a:rPr lang="en-US" dirty="0"/>
              <a:t>, or major beauty chains</a:t>
            </a:r>
          </a:p>
          <a:p>
            <a:pPr>
              <a:buFont typeface="Arial" panose="020B0604020202020204" pitchFamily="34" charset="0"/>
              <a:buChar char="•"/>
            </a:pPr>
            <a:r>
              <a:rPr lang="en-US" dirty="0"/>
              <a:t>Hit 10,000 total units sold milestone</a:t>
            </a:r>
          </a:p>
          <a:p>
            <a:pPr>
              <a:buFont typeface="Arial" panose="020B0604020202020204" pitchFamily="34" charset="0"/>
              <a:buChar char="•"/>
            </a:pPr>
            <a:r>
              <a:rPr lang="en-US" dirty="0"/>
              <a:t>Attend beauty expos &amp; trade shows for brand exposure</a:t>
            </a:r>
          </a:p>
          <a:p>
            <a:r>
              <a:rPr lang="en-US" b="1" dirty="0"/>
              <a:t>Optimize &amp; Expand Sales Channels</a:t>
            </a:r>
          </a:p>
          <a:p>
            <a:pPr>
              <a:buFont typeface="Arial" panose="020B0604020202020204" pitchFamily="34" charset="0"/>
              <a:buChar char="•"/>
            </a:pPr>
            <a:r>
              <a:rPr lang="en-US" dirty="0"/>
              <a:t>Introduce Glamour Shield to salon &amp; spa distribution networks</a:t>
            </a:r>
          </a:p>
          <a:p>
            <a:pPr>
              <a:buFont typeface="Arial" panose="020B0604020202020204" pitchFamily="34" charset="0"/>
              <a:buChar char="•"/>
            </a:pPr>
            <a:r>
              <a:rPr lang="en-US" dirty="0"/>
              <a:t>Launch a paid brand ambassador program for social media advocacy</a:t>
            </a:r>
          </a:p>
          <a:p>
            <a:pPr>
              <a:buFont typeface="Arial" panose="020B0604020202020204" pitchFamily="34" charset="0"/>
              <a:buChar char="•"/>
            </a:pPr>
            <a:r>
              <a:rPr lang="en-US" dirty="0"/>
              <a:t>Expand internationally via online sales &amp; global shipping options</a:t>
            </a:r>
          </a:p>
          <a:p>
            <a:r>
              <a:rPr lang="en-US" b="1" dirty="0"/>
              <a:t>Profitability &amp; Long-Term Growth</a:t>
            </a:r>
          </a:p>
          <a:p>
            <a:pPr>
              <a:buFont typeface="Arial" panose="020B0604020202020204" pitchFamily="34" charset="0"/>
              <a:buChar char="•"/>
            </a:pPr>
            <a:r>
              <a:rPr lang="en-US" dirty="0"/>
              <a:t>Reach profitability milestone (consistent revenue covering all costs)</a:t>
            </a:r>
          </a:p>
          <a:p>
            <a:pPr>
              <a:buFont typeface="Arial" panose="020B0604020202020204" pitchFamily="34" charset="0"/>
              <a:buChar char="•"/>
            </a:pPr>
            <a:r>
              <a:rPr lang="en-US" dirty="0"/>
              <a:t>Explore new product lines (Glamour Shield for furniture, car seats, etc.)</a:t>
            </a:r>
          </a:p>
          <a:p>
            <a:pPr>
              <a:buFont typeface="Arial" panose="020B0604020202020204" pitchFamily="34" charset="0"/>
              <a:buChar char="•"/>
            </a:pPr>
            <a:r>
              <a:rPr lang="en-US" dirty="0"/>
              <a:t>Begin planning for potential investors or large-scale expansion</a:t>
            </a:r>
          </a:p>
          <a:p>
            <a:pPr>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1DC63C50-77C8-0749-9170-8B92C7FC767C}" type="slidenum">
              <a:rPr lang="en-US" smtClean="0"/>
              <a:t>10</a:t>
            </a:fld>
            <a:endParaRPr lang="en-US"/>
          </a:p>
        </p:txBody>
      </p:sp>
    </p:spTree>
    <p:extLst>
      <p:ext uri="{BB962C8B-B14F-4D97-AF65-F5344CB8AC3E}">
        <p14:creationId xmlns:p14="http://schemas.microsoft.com/office/powerpoint/2010/main" val="1791084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C63C50-77C8-0749-9170-8B92C7FC767C}" type="slidenum">
              <a:rPr lang="en-US" smtClean="0"/>
              <a:t>11</a:t>
            </a:fld>
            <a:endParaRPr lang="en-US"/>
          </a:p>
        </p:txBody>
      </p:sp>
    </p:spTree>
    <p:extLst>
      <p:ext uri="{BB962C8B-B14F-4D97-AF65-F5344CB8AC3E}">
        <p14:creationId xmlns:p14="http://schemas.microsoft.com/office/powerpoint/2010/main" val="541169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a self tanner and makeup enthusiast so I am interested in solving a common problem that has not been fully solved yet. I have had experiences where in sports I have had to get spray tans and must wear white uniforms at the same time. This has never come out pretty due to the fact that at least some percent of the tan will transfer on to the uniform no matter how long you leave it on for. I am very good at communicating and like to work with people in group settings. I believe that my collaboration efforts can lead me in getting the best inputs on how to execute the marketing of this product. I am a Marketing Major so I believe that I can use the target audience and position my product effectively to gain the most profit for this product. I hope to make other people have a worry-free experience from now on and realize that life is about living and not worrying about where your makeup or fake tanner is.</a:t>
            </a:r>
          </a:p>
        </p:txBody>
      </p:sp>
      <p:sp>
        <p:nvSpPr>
          <p:cNvPr id="4" name="Slide Number Placeholder 3"/>
          <p:cNvSpPr>
            <a:spLocks noGrp="1"/>
          </p:cNvSpPr>
          <p:nvPr>
            <p:ph type="sldNum" sz="quarter" idx="5"/>
          </p:nvPr>
        </p:nvSpPr>
        <p:spPr/>
        <p:txBody>
          <a:bodyPr/>
          <a:lstStyle/>
          <a:p>
            <a:fld id="{1DC63C50-77C8-0749-9170-8B92C7FC767C}" type="slidenum">
              <a:rPr lang="en-US" smtClean="0"/>
              <a:t>2</a:t>
            </a:fld>
            <a:endParaRPr lang="en-US"/>
          </a:p>
        </p:txBody>
      </p:sp>
    </p:spTree>
    <p:extLst>
      <p:ext uri="{BB962C8B-B14F-4D97-AF65-F5344CB8AC3E}">
        <p14:creationId xmlns:p14="http://schemas.microsoft.com/office/powerpoint/2010/main" val="1873800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highlight>
                  <a:srgbClr val="F2F2F2"/>
                </a:highlight>
                <a:latin typeface="Arial" panose="020B0604020202020204" pitchFamily="34" charset="0"/>
              </a:rPr>
              <a:t>Problem: My problem that I am trying to solve is when your makeup gets on</a:t>
            </a:r>
            <a:br>
              <a:rPr lang="en-US" dirty="0"/>
            </a:br>
            <a:r>
              <a:rPr lang="en-US" b="0" i="0" dirty="0">
                <a:effectLst/>
                <a:highlight>
                  <a:srgbClr val="F2F2F2"/>
                </a:highlight>
                <a:latin typeface="Arial" panose="020B0604020202020204" pitchFamily="34" charset="0"/>
              </a:rPr>
              <a:t>other things when I try to do daily activities like take phone calls, take naps, or</a:t>
            </a:r>
            <a:br>
              <a:rPr lang="en-US" dirty="0"/>
            </a:br>
            <a:r>
              <a:rPr lang="en-US" b="0" i="0" dirty="0">
                <a:effectLst/>
                <a:highlight>
                  <a:srgbClr val="F2F2F2"/>
                </a:highlight>
                <a:latin typeface="Arial" panose="020B0604020202020204" pitchFamily="34" charset="0"/>
              </a:rPr>
              <a:t>when you put on clothes. This is very aggravating since it ruins other products I</a:t>
            </a:r>
            <a:br>
              <a:rPr lang="en-US" dirty="0"/>
            </a:br>
            <a:r>
              <a:rPr lang="en-US" b="0" i="0" dirty="0">
                <a:effectLst/>
                <a:highlight>
                  <a:srgbClr val="F2F2F2"/>
                </a:highlight>
                <a:latin typeface="Arial" panose="020B0604020202020204" pitchFamily="34" charset="0"/>
              </a:rPr>
              <a:t>want to enjoy alongside.</a:t>
            </a:r>
            <a:br>
              <a:rPr lang="en-US" dirty="0"/>
            </a:br>
            <a:r>
              <a:rPr lang="en-US" b="0" i="0" dirty="0">
                <a:effectLst/>
                <a:highlight>
                  <a:srgbClr val="F2F2F2"/>
                </a:highlight>
                <a:latin typeface="Courier New" panose="02070309020205020404" pitchFamily="49" charset="0"/>
              </a:rPr>
              <a:t>• </a:t>
            </a:r>
            <a:r>
              <a:rPr lang="en-US" b="0" i="0" dirty="0">
                <a:effectLst/>
                <a:highlight>
                  <a:srgbClr val="F2F2F2"/>
                </a:highlight>
                <a:latin typeface="Arial" panose="020B0604020202020204" pitchFamily="34" charset="0"/>
              </a:rPr>
              <a:t>Solution: A lightweight mist/spray that creates a shield against makeup on other</a:t>
            </a:r>
            <a:br>
              <a:rPr lang="en-US" dirty="0"/>
            </a:br>
            <a:r>
              <a:rPr lang="en-US" b="0" i="0" dirty="0">
                <a:effectLst/>
                <a:highlight>
                  <a:srgbClr val="F2F2F2"/>
                </a:highlight>
                <a:latin typeface="Arial" panose="020B0604020202020204" pitchFamily="34" charset="0"/>
              </a:rPr>
              <a:t>things like your phone screen, clothes, and pillow sheets.</a:t>
            </a:r>
            <a:br>
              <a:rPr lang="en-US" dirty="0"/>
            </a:br>
            <a:r>
              <a:rPr lang="en-US" b="0" i="0" dirty="0">
                <a:effectLst/>
                <a:highlight>
                  <a:srgbClr val="F2F2F2"/>
                </a:highlight>
                <a:latin typeface="Courier New" panose="02070309020205020404" pitchFamily="49" charset="0"/>
              </a:rPr>
              <a:t>• </a:t>
            </a:r>
            <a:r>
              <a:rPr lang="en-US" b="0" i="0" dirty="0">
                <a:effectLst/>
                <a:highlight>
                  <a:srgbClr val="F2F2F2"/>
                </a:highlight>
                <a:latin typeface="Arial" panose="020B0604020202020204" pitchFamily="34" charset="0"/>
              </a:rPr>
              <a:t>Total Revenue Projection: $11,226,985</a:t>
            </a:r>
            <a:endParaRPr lang="en-US" dirty="0"/>
          </a:p>
        </p:txBody>
      </p:sp>
      <p:sp>
        <p:nvSpPr>
          <p:cNvPr id="4" name="Slide Number Placeholder 3"/>
          <p:cNvSpPr>
            <a:spLocks noGrp="1"/>
          </p:cNvSpPr>
          <p:nvPr>
            <p:ph type="sldNum" sz="quarter" idx="5"/>
          </p:nvPr>
        </p:nvSpPr>
        <p:spPr/>
        <p:txBody>
          <a:bodyPr/>
          <a:lstStyle/>
          <a:p>
            <a:fld id="{1DC63C50-77C8-0749-9170-8B92C7FC767C}" type="slidenum">
              <a:rPr lang="en-US" smtClean="0"/>
              <a:t>3</a:t>
            </a:fld>
            <a:endParaRPr lang="en-US"/>
          </a:p>
        </p:txBody>
      </p:sp>
    </p:spTree>
    <p:extLst>
      <p:ext uri="{BB962C8B-B14F-4D97-AF65-F5344CB8AC3E}">
        <p14:creationId xmlns:p14="http://schemas.microsoft.com/office/powerpoint/2010/main" val="3954186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a study by </a:t>
            </a:r>
            <a:r>
              <a:rPr lang="en-US" dirty="0" err="1"/>
              <a:t>Laundryheap</a:t>
            </a:r>
            <a:r>
              <a:rPr lang="en-US" dirty="0"/>
              <a:t>, self-tanner is one of the most common causes of stains on white clothing and bedsheets. Many self-tanners contain DHA (dihydroxyacetone), which reacts with fabric fibers, making stains difficult to remove.</a:t>
            </a:r>
          </a:p>
          <a:p>
            <a:r>
              <a:rPr lang="en-US" dirty="0"/>
              <a:t>Studies on cosmetics show that heat and humidity increase the chances of foundation and bronzer smudging, especially for people with oily skin.</a:t>
            </a:r>
          </a:p>
          <a:p>
            <a:r>
              <a:rPr lang="en-US" b="1" dirty="0"/>
              <a:t>Kim Kardashian</a:t>
            </a:r>
            <a:r>
              <a:rPr lang="en-US" dirty="0"/>
              <a:t> once shared how her body makeup transferred onto furniture and clothing, leading to her launching a transfer-resistant body foundation.</a:t>
            </a:r>
            <a:endParaRPr lang="en-US" b="1" dirty="0"/>
          </a:p>
          <a:p>
            <a:r>
              <a:rPr lang="en-US" b="1" dirty="0"/>
              <a:t>Meghan Markle</a:t>
            </a:r>
            <a:r>
              <a:rPr lang="en-US" dirty="0"/>
              <a:t> was spotted with foundation transfer on Prince Harry's suit collar at a public event, sparking discussions on makeup staying power.</a:t>
            </a:r>
          </a:p>
          <a:p>
            <a:r>
              <a:rPr lang="en-US" dirty="0"/>
              <a:t>A woman shared on Reddit that she sat on her white couch after applying self-tanner, leaving brown streaks that wouldn’t come out even after multiple cleaning attempts.</a:t>
            </a:r>
          </a:p>
          <a:p>
            <a:r>
              <a:rPr lang="en-US" dirty="0"/>
              <a:t>A fake tan enthusiast revealed how her leather car seats turned orange due to self-tanner rubbing off on a hot summer day, requiring professional cleaning.</a:t>
            </a:r>
          </a:p>
        </p:txBody>
      </p:sp>
      <p:sp>
        <p:nvSpPr>
          <p:cNvPr id="4" name="Slide Number Placeholder 3"/>
          <p:cNvSpPr>
            <a:spLocks noGrp="1"/>
          </p:cNvSpPr>
          <p:nvPr>
            <p:ph type="sldNum" sz="quarter" idx="5"/>
          </p:nvPr>
        </p:nvSpPr>
        <p:spPr/>
        <p:txBody>
          <a:bodyPr/>
          <a:lstStyle/>
          <a:p>
            <a:fld id="{1DC63C50-77C8-0749-9170-8B92C7FC767C}" type="slidenum">
              <a:rPr lang="en-US" smtClean="0"/>
              <a:t>4</a:t>
            </a:fld>
            <a:endParaRPr lang="en-US"/>
          </a:p>
        </p:txBody>
      </p:sp>
    </p:spTree>
    <p:extLst>
      <p:ext uri="{BB962C8B-B14F-4D97-AF65-F5344CB8AC3E}">
        <p14:creationId xmlns:p14="http://schemas.microsoft.com/office/powerpoint/2010/main" val="3460425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Locks in your makeup and fake tanner in to place with no smudges guaranteed</a:t>
            </a:r>
          </a:p>
          <a:p>
            <a:r>
              <a:rPr lang="en-US" dirty="0"/>
              <a:t>This is achieved through using waterproof ingredients that aren’t susceptible to failing due to humid conditions. Also uses polymer film technology which creates a breathable and lightweight barrier over the products used. This goes in hand in hand with the product being a lightweight mist since this advanced technology makes it possible.</a:t>
            </a:r>
          </a:p>
          <a:p>
            <a:r>
              <a:rPr lang="en-US" b="1" dirty="0"/>
              <a:t>Prevents 100% of any makeup or artificial tan onto any fabrics or surfaces.</a:t>
            </a:r>
          </a:p>
          <a:p>
            <a:r>
              <a:rPr lang="en-US" b="0" dirty="0"/>
              <a:t>As you can see, polymers are a key ingredient for this products success, so it is no surprise that adhesive polymers are used to lock products into place by creating an unbreakable bond between them and the outside world.</a:t>
            </a:r>
          </a:p>
          <a:p>
            <a:r>
              <a:rPr lang="en-US" b="0" dirty="0"/>
              <a:t>A quick drying formula ensures that transfer is a problem no longer since it dries instantly, therefore closing the gap of smudging or rubbing off.</a:t>
            </a:r>
          </a:p>
          <a:p>
            <a:r>
              <a:rPr lang="en-US" b="1" dirty="0"/>
              <a:t>Non-clogging and dermatologist approved.</a:t>
            </a:r>
          </a:p>
          <a:p>
            <a:r>
              <a:rPr lang="en-US" b="0" dirty="0"/>
              <a:t>Incorporating oil-free and non-comedogenic ingredients lets the skin breathe and guards against any acne or breakouts so you can use this product worry-free.</a:t>
            </a:r>
          </a:p>
          <a:p>
            <a:r>
              <a:rPr lang="en-US" b="1" dirty="0"/>
              <a:t>Eco-friendly with biodegradable packaging.</a:t>
            </a:r>
          </a:p>
          <a:p>
            <a:r>
              <a:rPr lang="en-US" dirty="0"/>
              <a:t>The packaging of this product is used with 95% recyclable materials so that you are not putting the earth at any risk by using our product.</a:t>
            </a:r>
          </a:p>
          <a:p>
            <a:r>
              <a:rPr lang="en-US" dirty="0"/>
              <a:t>No harmful chemicals, aerosols, or parabens are used which supports our clean beauty initiative. Also uses vegan ingredients and does not test on animals.</a:t>
            </a:r>
          </a:p>
          <a:p>
            <a:endParaRPr lang="en-US" dirty="0"/>
          </a:p>
        </p:txBody>
      </p:sp>
      <p:sp>
        <p:nvSpPr>
          <p:cNvPr id="4" name="Slide Number Placeholder 3"/>
          <p:cNvSpPr>
            <a:spLocks noGrp="1"/>
          </p:cNvSpPr>
          <p:nvPr>
            <p:ph type="sldNum" sz="quarter" idx="5"/>
          </p:nvPr>
        </p:nvSpPr>
        <p:spPr/>
        <p:txBody>
          <a:bodyPr/>
          <a:lstStyle/>
          <a:p>
            <a:fld id="{1DC63C50-77C8-0749-9170-8B92C7FC767C}" type="slidenum">
              <a:rPr lang="en-US" smtClean="0"/>
              <a:t>5</a:t>
            </a:fld>
            <a:endParaRPr lang="en-US"/>
          </a:p>
        </p:txBody>
      </p:sp>
    </p:spTree>
    <p:extLst>
      <p:ext uri="{BB962C8B-B14F-4D97-AF65-F5344CB8AC3E}">
        <p14:creationId xmlns:p14="http://schemas.microsoft.com/office/powerpoint/2010/main" val="52702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endParaRPr lang="en-US" b="0" i="0" dirty="0">
              <a:solidFill>
                <a:srgbClr val="2D3B45"/>
              </a:solidFill>
              <a:effectLst/>
              <a:highlight>
                <a:srgbClr val="FFFFFF"/>
              </a:highlight>
              <a:latin typeface="LatoWeb"/>
            </a:endParaRPr>
          </a:p>
          <a:p>
            <a:pPr marL="742950" lvl="1" indent="-285750" algn="l">
              <a:buFont typeface="+mj-lt"/>
              <a:buAutoNum type="arabicPeriod"/>
            </a:pPr>
            <a:r>
              <a:rPr lang="en-US" b="0" i="1" dirty="0">
                <a:solidFill>
                  <a:srgbClr val="2D3B45"/>
                </a:solidFill>
                <a:effectLst/>
                <a:highlight>
                  <a:srgbClr val="FFFFFF"/>
                </a:highlight>
                <a:latin typeface="LatoWeb"/>
              </a:rPr>
              <a:t>Once upon a time</a:t>
            </a:r>
            <a:r>
              <a:rPr lang="en-US" b="0" i="0" dirty="0">
                <a:solidFill>
                  <a:srgbClr val="2D3B45"/>
                </a:solidFill>
                <a:effectLst/>
                <a:highlight>
                  <a:srgbClr val="FFFFFF"/>
                </a:highlight>
                <a:latin typeface="LatoWeb"/>
              </a:rPr>
              <a:t> …  my customer was at a birthday party with a large group of both men and women which included people she knew and people she didn’t know. She was so excited to wear her new white top that she bought for $50 from her favorite store at this function</a:t>
            </a:r>
          </a:p>
          <a:p>
            <a:pPr marL="742950" lvl="1" indent="-285750" algn="l">
              <a:buFont typeface="+mj-lt"/>
              <a:buAutoNum type="arabicPeriod"/>
            </a:pPr>
            <a:r>
              <a:rPr lang="en-US" b="0" i="1" dirty="0">
                <a:solidFill>
                  <a:srgbClr val="2D3B45"/>
                </a:solidFill>
                <a:effectLst/>
                <a:highlight>
                  <a:srgbClr val="FFFFFF"/>
                </a:highlight>
                <a:latin typeface="LatoWeb"/>
              </a:rPr>
              <a:t>this happened </a:t>
            </a:r>
            <a:r>
              <a:rPr lang="en-US" b="0" i="0" dirty="0">
                <a:solidFill>
                  <a:srgbClr val="2D3B45"/>
                </a:solidFill>
                <a:effectLst/>
                <a:highlight>
                  <a:srgbClr val="FFFFFF"/>
                </a:highlight>
                <a:latin typeface="LatoWeb"/>
              </a:rPr>
              <a:t>… my customer was out and about and noticed that her self tanner had transferred onto her white shirt. This is rather embarrassing for her because the marks of self tanner are very visible and there is nothing she can do since she doesn’t have a change of clothes. (</a:t>
            </a:r>
            <a:r>
              <a:rPr lang="en-US" b="0" i="1" dirty="0">
                <a:solidFill>
                  <a:srgbClr val="2D3B45"/>
                </a:solidFill>
                <a:effectLst/>
                <a:highlight>
                  <a:srgbClr val="FFFFFF"/>
                </a:highlight>
                <a:latin typeface="LatoWeb"/>
              </a:rPr>
              <a:t>inciting incident - what happens that makes your customer experience the problem you are addressing?</a:t>
            </a:r>
            <a:r>
              <a:rPr lang="en-US" b="0" i="0" dirty="0">
                <a:solidFill>
                  <a:srgbClr val="2D3B45"/>
                </a:solidFill>
                <a:effectLst/>
                <a:highlight>
                  <a:srgbClr val="FFFFFF"/>
                </a:highlight>
                <a:latin typeface="LatoWeb"/>
              </a:rPr>
              <a:t>)</a:t>
            </a:r>
          </a:p>
          <a:p>
            <a:pPr marL="742950" lvl="1" indent="-285750" algn="l">
              <a:buFont typeface="+mj-lt"/>
              <a:buAutoNum type="arabicPeriod"/>
            </a:pPr>
            <a:r>
              <a:rPr lang="en-US" b="0" i="1" dirty="0">
                <a:solidFill>
                  <a:srgbClr val="2D3B45"/>
                </a:solidFill>
                <a:effectLst/>
                <a:highlight>
                  <a:srgbClr val="FFFFFF"/>
                </a:highlight>
                <a:latin typeface="LatoWeb"/>
              </a:rPr>
              <a:t>… and this was the result…. Multiple people came up to her to point out the noticeable stain on her shirt causing her shame and embarrassment when she should instead be having fun and not worrying. Also, her new shirt that was on the pricier side is now ruined due to the self tanner transferring on it which is costly and disappointing.  (what happens when this problem occurs?)</a:t>
            </a:r>
            <a:endParaRPr lang="en-US" b="0" i="0" dirty="0">
              <a:solidFill>
                <a:srgbClr val="2D3B45"/>
              </a:solidFill>
              <a:effectLst/>
              <a:highlight>
                <a:srgbClr val="FFFFFF"/>
              </a:highlight>
              <a:latin typeface="LatoWeb"/>
            </a:endParaRPr>
          </a:p>
          <a:p>
            <a:pPr marL="742950" lvl="1" indent="-285750" algn="l">
              <a:buFont typeface="+mj-lt"/>
              <a:buAutoNum type="arabicPeriod"/>
            </a:pPr>
            <a:r>
              <a:rPr lang="en-US" b="0" i="1" dirty="0">
                <a:solidFill>
                  <a:srgbClr val="2D3B45"/>
                </a:solidFill>
                <a:effectLst/>
                <a:highlight>
                  <a:srgbClr val="FFFFFF"/>
                </a:highlight>
                <a:latin typeface="LatoWeb"/>
              </a:rPr>
              <a:t>Then along came our hero …</a:t>
            </a:r>
            <a:r>
              <a:rPr lang="en-US" b="0" i="0" dirty="0">
                <a:solidFill>
                  <a:srgbClr val="2D3B45"/>
                </a:solidFill>
                <a:effectLst/>
                <a:highlight>
                  <a:srgbClr val="FFFFFF"/>
                </a:highlight>
                <a:latin typeface="LatoWeb"/>
              </a:rPr>
              <a:t> In need for a new self tanner, the customer goes to </a:t>
            </a:r>
            <a:r>
              <a:rPr lang="en-US" b="0" i="0" dirty="0" err="1">
                <a:solidFill>
                  <a:srgbClr val="2D3B45"/>
                </a:solidFill>
                <a:effectLst/>
                <a:highlight>
                  <a:srgbClr val="FFFFFF"/>
                </a:highlight>
                <a:latin typeface="LatoWeb"/>
              </a:rPr>
              <a:t>Ulta</a:t>
            </a:r>
            <a:r>
              <a:rPr lang="en-US" b="0" i="0" dirty="0">
                <a:solidFill>
                  <a:srgbClr val="2D3B45"/>
                </a:solidFill>
                <a:effectLst/>
                <a:highlight>
                  <a:srgbClr val="FFFFFF"/>
                </a:highlight>
                <a:latin typeface="LatoWeb"/>
              </a:rPr>
              <a:t> and comes across ”Glamour Shield” while strolling the aisles. After reading its solution and purpose she realizes the problem wasn’t her self tanner it was the lack of a “Glamour Shield” on her makeup desk. She then leaves </a:t>
            </a:r>
            <a:r>
              <a:rPr lang="en-US" b="0" i="0" dirty="0" err="1">
                <a:solidFill>
                  <a:srgbClr val="2D3B45"/>
                </a:solidFill>
                <a:effectLst/>
                <a:highlight>
                  <a:srgbClr val="FFFFFF"/>
                </a:highlight>
                <a:latin typeface="LatoWeb"/>
              </a:rPr>
              <a:t>Ulta</a:t>
            </a:r>
            <a:r>
              <a:rPr lang="en-US" b="0" i="0" dirty="0">
                <a:solidFill>
                  <a:srgbClr val="2D3B45"/>
                </a:solidFill>
                <a:effectLst/>
                <a:highlight>
                  <a:srgbClr val="FFFFFF"/>
                </a:highlight>
                <a:latin typeface="LatoWeb"/>
              </a:rPr>
              <a:t> satisfied with her purchase of this product.(</a:t>
            </a:r>
            <a:r>
              <a:rPr lang="en-US" b="0" i="1" dirty="0">
                <a:solidFill>
                  <a:srgbClr val="2D3B45"/>
                </a:solidFill>
                <a:effectLst/>
                <a:highlight>
                  <a:srgbClr val="FFFFFF"/>
                </a:highlight>
                <a:latin typeface="LatoWeb"/>
              </a:rPr>
              <a:t>describe how they find and acquire your solution</a:t>
            </a:r>
            <a:r>
              <a:rPr lang="en-US" b="0" i="0" dirty="0">
                <a:solidFill>
                  <a:srgbClr val="2D3B45"/>
                </a:solidFill>
                <a:effectLst/>
                <a:highlight>
                  <a:srgbClr val="FFFFFF"/>
                </a:highlight>
                <a:latin typeface="LatoWeb"/>
              </a:rPr>
              <a:t>)</a:t>
            </a:r>
          </a:p>
          <a:p>
            <a:pPr marL="742950" lvl="1" indent="-285750" algn="l">
              <a:buFont typeface="+mj-lt"/>
              <a:buAutoNum type="arabicPeriod"/>
            </a:pPr>
            <a:r>
              <a:rPr lang="en-US" b="0" i="1" dirty="0">
                <a:solidFill>
                  <a:srgbClr val="2D3B45"/>
                </a:solidFill>
                <a:effectLst/>
                <a:highlight>
                  <a:srgbClr val="FFFFFF"/>
                </a:highlight>
                <a:latin typeface="LatoWeb"/>
              </a:rPr>
              <a:t>… who helped by</a:t>
            </a:r>
            <a:r>
              <a:rPr lang="en-US" b="0" i="0" dirty="0">
                <a:solidFill>
                  <a:srgbClr val="2D3B45"/>
                </a:solidFill>
                <a:effectLst/>
                <a:highlight>
                  <a:srgbClr val="FFFFFF"/>
                </a:highlight>
                <a:latin typeface="LatoWeb"/>
              </a:rPr>
              <a:t> …The “Glamour Shield” was then applied the next she used fake tanner and she no longer had the problem of transfer due to the polymer solution acting as a bond to seal her tan in. Also, with the fast drying formula she was satisfied with not having to wait long amounts of time for the tan to dry and instead could just go about her day feeling glamorous. (</a:t>
            </a:r>
            <a:r>
              <a:rPr lang="en-US" b="0" i="1" dirty="0">
                <a:solidFill>
                  <a:srgbClr val="2D3B45"/>
                </a:solidFill>
                <a:effectLst/>
                <a:highlight>
                  <a:srgbClr val="FFFFFF"/>
                </a:highlight>
                <a:latin typeface="LatoWeb"/>
              </a:rPr>
              <a:t>describe what your solution did to address the problem - focus on features and what they do</a:t>
            </a:r>
            <a:r>
              <a:rPr lang="en-US" b="0" i="0" dirty="0">
                <a:solidFill>
                  <a:srgbClr val="2D3B45"/>
                </a:solidFill>
                <a:effectLst/>
                <a:highlight>
                  <a:srgbClr val="FFFFFF"/>
                </a:highlight>
                <a:latin typeface="LatoWeb"/>
              </a:rPr>
              <a:t>)</a:t>
            </a:r>
          </a:p>
          <a:p>
            <a:pPr marL="742950" lvl="1" indent="-285750" algn="l">
              <a:buFont typeface="+mj-lt"/>
              <a:buAutoNum type="arabicPeriod"/>
            </a:pPr>
            <a:r>
              <a:rPr lang="en-US" b="0" i="1" dirty="0">
                <a:solidFill>
                  <a:srgbClr val="2D3B45"/>
                </a:solidFill>
                <a:effectLst/>
                <a:highlight>
                  <a:srgbClr val="FFFFFF"/>
                </a:highlight>
                <a:latin typeface="LatoWeb"/>
              </a:rPr>
              <a:t>and they lived happily ever after  My customer will never have to worry about replacing any articles in her wardrobe from here on out since my product prevents any stains whatsoever. She now feels confident in herself since she knows she can always look glamorous while wearing the “Glamour Shield”. This prevents any feelings of embarrassment when she has a stain on her shirt and lets her live in the moment more which is the purpose of life. </a:t>
            </a:r>
            <a:br>
              <a:rPr lang="en-US" b="0" i="1" dirty="0">
                <a:solidFill>
                  <a:srgbClr val="2D3B45"/>
                </a:solidFill>
                <a:effectLst/>
                <a:highlight>
                  <a:srgbClr val="FFFFFF"/>
                </a:highlight>
                <a:latin typeface="LatoWeb"/>
              </a:rPr>
            </a:br>
            <a:br>
              <a:rPr lang="en-US" b="0" i="1" dirty="0">
                <a:solidFill>
                  <a:srgbClr val="2D3B45"/>
                </a:solidFill>
                <a:effectLst/>
                <a:highlight>
                  <a:srgbClr val="FFFFFF"/>
                </a:highlight>
                <a:latin typeface="LatoWeb"/>
              </a:rPr>
            </a:br>
            <a:endParaRPr lang="en-US" b="0" i="0" dirty="0">
              <a:solidFill>
                <a:srgbClr val="2D3B45"/>
              </a:solidFill>
              <a:effectLst/>
              <a:highlight>
                <a:srgbClr val="FFFFFF"/>
              </a:highlight>
              <a:latin typeface="LatoWeb"/>
            </a:endParaRPr>
          </a:p>
          <a:p>
            <a:br>
              <a:rPr lang="en-US" dirty="0"/>
            </a:br>
            <a:endParaRPr lang="en-US" dirty="0"/>
          </a:p>
        </p:txBody>
      </p:sp>
      <p:sp>
        <p:nvSpPr>
          <p:cNvPr id="4" name="Slide Number Placeholder 3"/>
          <p:cNvSpPr>
            <a:spLocks noGrp="1"/>
          </p:cNvSpPr>
          <p:nvPr>
            <p:ph type="sldNum" sz="quarter" idx="5"/>
          </p:nvPr>
        </p:nvSpPr>
        <p:spPr/>
        <p:txBody>
          <a:bodyPr/>
          <a:lstStyle/>
          <a:p>
            <a:fld id="{1DC63C50-77C8-0749-9170-8B92C7FC767C}" type="slidenum">
              <a:rPr lang="en-US" smtClean="0"/>
              <a:t>6</a:t>
            </a:fld>
            <a:endParaRPr lang="en-US"/>
          </a:p>
        </p:txBody>
      </p:sp>
    </p:spTree>
    <p:extLst>
      <p:ext uri="{BB962C8B-B14F-4D97-AF65-F5344CB8AC3E}">
        <p14:creationId xmlns:p14="http://schemas.microsoft.com/office/powerpoint/2010/main" val="290486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b="1" dirty="0"/>
              <a:t>TAM is based on industry reports</a:t>
            </a:r>
            <a:r>
              <a:rPr lang="en-US" dirty="0"/>
              <a:t>: Grand View Research, Statista, and </a:t>
            </a:r>
            <a:r>
              <a:rPr lang="en-US" dirty="0" err="1"/>
              <a:t>LookFantastic</a:t>
            </a:r>
            <a:r>
              <a:rPr lang="en-US" dirty="0"/>
              <a:t> market studies on self-tanning and cosmetics.</a:t>
            </a:r>
          </a:p>
          <a:p>
            <a:pPr>
              <a:buFont typeface="Arial" panose="020B0604020202020204" pitchFamily="34" charset="0"/>
              <a:buChar char="•"/>
            </a:pPr>
            <a:r>
              <a:rPr lang="en-US" b="1" dirty="0"/>
              <a:t>SAM narrows to relevant consumers</a:t>
            </a:r>
            <a:r>
              <a:rPr lang="en-US" dirty="0"/>
              <a:t>: Focuses on major self-tanner users in the U.S., UK, Australia, and EU.</a:t>
            </a:r>
          </a:p>
          <a:p>
            <a:pPr>
              <a:buFont typeface="Arial" panose="020B0604020202020204" pitchFamily="34" charset="0"/>
              <a:buChar char="•"/>
            </a:pPr>
            <a:r>
              <a:rPr lang="en-US" b="1" dirty="0"/>
              <a:t>SOM assumes a small but achievable percentage</a:t>
            </a:r>
            <a:r>
              <a:rPr lang="en-US" dirty="0"/>
              <a:t>: Market entry via e-commerce (Amazon, DTC website), beauty retailers, and partnerships with hotels/spas.</a:t>
            </a:r>
          </a:p>
          <a:p>
            <a:endParaRPr lang="en-US" dirty="0"/>
          </a:p>
        </p:txBody>
      </p:sp>
      <p:sp>
        <p:nvSpPr>
          <p:cNvPr id="4" name="Slide Number Placeholder 3"/>
          <p:cNvSpPr>
            <a:spLocks noGrp="1"/>
          </p:cNvSpPr>
          <p:nvPr>
            <p:ph type="sldNum" sz="quarter" idx="5"/>
          </p:nvPr>
        </p:nvSpPr>
        <p:spPr/>
        <p:txBody>
          <a:bodyPr/>
          <a:lstStyle/>
          <a:p>
            <a:fld id="{1DC63C50-77C8-0749-9170-8B92C7FC767C}" type="slidenum">
              <a:rPr lang="en-US" smtClean="0"/>
              <a:t>7</a:t>
            </a:fld>
            <a:endParaRPr lang="en-US"/>
          </a:p>
        </p:txBody>
      </p:sp>
    </p:spTree>
    <p:extLst>
      <p:ext uri="{BB962C8B-B14F-4D97-AF65-F5344CB8AC3E}">
        <p14:creationId xmlns:p14="http://schemas.microsoft.com/office/powerpoint/2010/main" val="129532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users of setting sprays like Charlotte Tilbury’s, say that it doesn’t prevent transfer. Users of SKKN say that it is not worth the expensive price since it also does not fully prevent transferring. SKKN also is not reusable for other surfaces, where Glamour Shield would be. All of these products require frequent and tedious application. Ben Nye and Charlotte Tilbury both may temporarily solve the problem of makeup, but they still leave out protecting your tan. Glow Dry being my biggest competitor on shielding against fake tan residue, also still leaves the problem of protecting makeup transfer unsolved. This is why Glamour Shield stands out from the competition. It combines all of the advantages of its competitors into one product. It combines a setting spray for makeup and fake-tan while being 100% non-transferrable and sustainable at the same time.</a:t>
            </a:r>
          </a:p>
        </p:txBody>
      </p:sp>
      <p:sp>
        <p:nvSpPr>
          <p:cNvPr id="4" name="Slide Number Placeholder 3"/>
          <p:cNvSpPr>
            <a:spLocks noGrp="1"/>
          </p:cNvSpPr>
          <p:nvPr>
            <p:ph type="sldNum" sz="quarter" idx="5"/>
          </p:nvPr>
        </p:nvSpPr>
        <p:spPr/>
        <p:txBody>
          <a:bodyPr/>
          <a:lstStyle/>
          <a:p>
            <a:fld id="{1DC63C50-77C8-0749-9170-8B92C7FC767C}" type="slidenum">
              <a:rPr lang="en-US" smtClean="0"/>
              <a:t>8</a:t>
            </a:fld>
            <a:endParaRPr lang="en-US"/>
          </a:p>
        </p:txBody>
      </p:sp>
    </p:spTree>
    <p:extLst>
      <p:ext uri="{BB962C8B-B14F-4D97-AF65-F5344CB8AC3E}">
        <p14:creationId xmlns:p14="http://schemas.microsoft.com/office/powerpoint/2010/main" val="428455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Social Media- </a:t>
            </a:r>
            <a:r>
              <a:rPr lang="en-US" dirty="0"/>
              <a:t>Platforms like Instagram, TikTok, and YouTube will be used to share short-form video content, influencer testimonials, and real-time product demonstrations to showcase how Glamour Shield prevents makeup and self-tan transfer.</a:t>
            </a:r>
            <a:br>
              <a:rPr lang="en-US" dirty="0"/>
            </a:br>
            <a:r>
              <a:rPr lang="en-US" i="1" dirty="0"/>
              <a:t>Notes:</a:t>
            </a:r>
            <a:r>
              <a:rPr lang="en-US" dirty="0"/>
              <a:t> “Partnering with beauty influencers and skincare experts, we’ll leverage engaging reels, tutorials, and interactive stories to create viral brand awareness.”</a:t>
            </a:r>
          </a:p>
          <a:p>
            <a:r>
              <a:rPr lang="en-US" b="1" dirty="0"/>
              <a:t>Influencer &amp; Brand Partnerships-  </a:t>
            </a:r>
            <a:r>
              <a:rPr lang="en-US" dirty="0"/>
              <a:t>Use visual platforms like Instagram, TikTok, and Facebook to share before-and-after visuals, short demo videos, and testimonials from beauty influencers who showcase the product’s ability to prevent makeup or self-tan transfer.</a:t>
            </a:r>
            <a:br>
              <a:rPr lang="en-US" dirty="0"/>
            </a:br>
            <a:r>
              <a:rPr lang="en-US" i="1" dirty="0"/>
              <a:t>Notes:</a:t>
            </a:r>
            <a:r>
              <a:rPr lang="en-US" dirty="0"/>
              <a:t> “We’ll launch a campaign featuring beauty gurus who demonstrate Glamour Shield’s effectiveness, supplemented with interactive Instagram stories and sponsored TikTok challenges to drive buzz.”</a:t>
            </a:r>
          </a:p>
          <a:p>
            <a:r>
              <a:rPr lang="en-US" b="1" dirty="0"/>
              <a:t>Targeted Digital Advertising &amp; E-mail Campaigns- </a:t>
            </a:r>
            <a:r>
              <a:rPr lang="en-US" dirty="0"/>
              <a:t>Leverage digital ads on beauty websites and utilize segmented email marketing to reach both new and existing customers with compelling offers and usage tips.</a:t>
            </a:r>
            <a:br>
              <a:rPr lang="en-US" dirty="0"/>
            </a:br>
            <a:r>
              <a:rPr lang="en-US" i="1" dirty="0"/>
              <a:t>Notes:</a:t>
            </a:r>
            <a:r>
              <a:rPr lang="en-US" dirty="0"/>
              <a:t> “Digital ads will be targeted by demographic and interest, with email campaigns emphasizing product benefits and seasonal promotions.”</a:t>
            </a:r>
          </a:p>
          <a:p>
            <a:endParaRPr lang="en-US" b="1" dirty="0"/>
          </a:p>
          <a:p>
            <a:r>
              <a:rPr lang="en-US" b="1" dirty="0"/>
              <a:t>Retail Partnerships with Beauty &amp; Cosmetic Stores- </a:t>
            </a:r>
            <a:r>
              <a:rPr lang="en-US" dirty="0"/>
              <a:t>Glamour Shield will be stocked in beauty stores like Sephora, </a:t>
            </a:r>
            <a:r>
              <a:rPr lang="en-US" dirty="0" err="1"/>
              <a:t>Ulta</a:t>
            </a:r>
            <a:r>
              <a:rPr lang="en-US" dirty="0"/>
              <a:t>, and department stores, where customers can see the product in person.</a:t>
            </a:r>
            <a:br>
              <a:rPr lang="en-US" dirty="0"/>
            </a:br>
            <a:r>
              <a:rPr lang="en-US" i="1" dirty="0"/>
              <a:t>Notes:</a:t>
            </a:r>
            <a:r>
              <a:rPr lang="en-US" dirty="0"/>
              <a:t> “Retail presence will include in-store displays, tester stations, and trained staff demonstrating the product’s effectiveness.”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Salon &amp; Spa Distribution- </a:t>
            </a:r>
            <a:r>
              <a:rPr lang="en-US" dirty="0"/>
              <a:t>Partnering with salons, spas, and tanning studios to offer Glamour Shield as an add-on product for clients who regularly use self-tanning services.</a:t>
            </a:r>
            <a:br>
              <a:rPr lang="en-US" dirty="0"/>
            </a:br>
            <a:r>
              <a:rPr lang="en-US" i="1" dirty="0"/>
              <a:t>Notes:</a:t>
            </a:r>
            <a:r>
              <a:rPr lang="en-US" dirty="0"/>
              <a:t> “Salons and tanning professionals will introduce Glamour Shield to clients as a must-have protection product, boosting sales through trusted recommendations.”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Beauty Trade Shows &amp; Pop-Up Events- </a:t>
            </a:r>
            <a:r>
              <a:rPr lang="en-US" dirty="0"/>
              <a:t>Attending beauty expos, trade shows, and pop-up events will allow for live product demos and direct sales to beauty professionals and consumers.</a:t>
            </a:r>
            <a:br>
              <a:rPr lang="en-US" dirty="0"/>
            </a:br>
            <a:r>
              <a:rPr lang="en-US" i="1" dirty="0"/>
              <a:t>Notes:</a:t>
            </a:r>
            <a:r>
              <a:rPr lang="en-US" dirty="0"/>
              <a:t> “Our team will offer hands-on demonstrations, allowing customers to experience Glamour Shield’s benefits firsthand before purchasing.”</a:t>
            </a:r>
          </a:p>
          <a:p>
            <a:r>
              <a:rPr lang="en-US" b="1" dirty="0"/>
              <a:t>Analogy: </a:t>
            </a:r>
            <a:r>
              <a:rPr lang="en-US" dirty="0"/>
              <a:t>The way we market Glamour Shield through influencer partnerships and user-generated content is similar to how Function of Beauty built its brand—leveraging social media, beauty influencers, and personalized messaging to create a loyal online community before expanding into major retail stores like Target and </a:t>
            </a:r>
            <a:r>
              <a:rPr lang="en-US" dirty="0" err="1"/>
              <a:t>Ulta</a:t>
            </a:r>
            <a:r>
              <a:rPr lang="en-US" dirty="0"/>
              <a:t>.</a:t>
            </a:r>
          </a:p>
          <a:p>
            <a:r>
              <a:rPr lang="en-US" dirty="0"/>
              <a:t>The way we market Glamour Shield through influencer partnerships and user-generated content is similar to how Function of Beauty built its brand—leveraging social media, beauty influencers, and personalized messaging to create a loyal online community before expanding into major retail stores like Target and </a:t>
            </a:r>
            <a:r>
              <a:rPr lang="en-US" dirty="0" err="1"/>
              <a:t>Ulta</a:t>
            </a:r>
            <a:endParaRPr lang="en-US" b="1" dirty="0"/>
          </a:p>
          <a:p>
            <a:endParaRPr lang="en-US" b="1" dirty="0"/>
          </a:p>
        </p:txBody>
      </p:sp>
      <p:sp>
        <p:nvSpPr>
          <p:cNvPr id="4" name="Slide Number Placeholder 3"/>
          <p:cNvSpPr>
            <a:spLocks noGrp="1"/>
          </p:cNvSpPr>
          <p:nvPr>
            <p:ph type="sldNum" sz="quarter" idx="5"/>
          </p:nvPr>
        </p:nvSpPr>
        <p:spPr/>
        <p:txBody>
          <a:bodyPr/>
          <a:lstStyle/>
          <a:p>
            <a:fld id="{1DC63C50-77C8-0749-9170-8B92C7FC767C}" type="slidenum">
              <a:rPr lang="en-US" smtClean="0"/>
              <a:t>9</a:t>
            </a:fld>
            <a:endParaRPr lang="en-US"/>
          </a:p>
        </p:txBody>
      </p:sp>
    </p:spTree>
    <p:extLst>
      <p:ext uri="{BB962C8B-B14F-4D97-AF65-F5344CB8AC3E}">
        <p14:creationId xmlns:p14="http://schemas.microsoft.com/office/powerpoint/2010/main" val="750608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6ACEF2-249E-664E-8FF1-7A20561FA5C2}" type="datetime1">
              <a:rPr lang="en-US" smtClean="0"/>
              <a:t>5/26/25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003121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5297CF-5B65-CE46-8C4A-958FBD49E5D2}" type="datetime1">
              <a:rPr lang="en-US" smtClean="0"/>
              <a:t>5/26/25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845234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8BFD31-C408-B749-BD68-D8A0CB3D67E3}" type="datetime1">
              <a:rPr lang="en-US" smtClean="0"/>
              <a:t>5/26/25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06533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DB714A-B775-E245-9E10-ED976CC92F6E}" type="datetime1">
              <a:rPr lang="en-US" smtClean="0"/>
              <a:t>5/26/25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278448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9C68CB-AB82-C34A-A6BE-0980CE73DFC0}" type="datetime1">
              <a:rPr lang="en-US" smtClean="0"/>
              <a:t>5/26/25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90513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E07E9F-B764-0148-A007-D291FEB0BF2D}" type="datetime1">
              <a:rPr lang="en-US" smtClean="0"/>
              <a:t>5/26/25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920525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17A753-B191-984E-A190-0F259CCC55B2}" type="datetime1">
              <a:rPr lang="en-US" smtClean="0"/>
              <a:t>5/26/25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250690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85C7D7-D2F1-924B-B806-CE4635F9EDD5}" type="datetime1">
              <a:rPr lang="en-US" smtClean="0"/>
              <a:t>5/26/25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778968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D46AEC-38F3-9C42-9FD3-A7640F2F82CD}" type="datetime1">
              <a:rPr lang="en-US" smtClean="0"/>
              <a:t>5/26/25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15045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D2837A-DC5B-D140-9420-717ECD36C090}" type="datetime1">
              <a:rPr lang="en-US" smtClean="0"/>
              <a:t>5/26/25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059838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15D7D7-A52D-2947-927D-D915351B834E}" type="datetime1">
              <a:rPr lang="en-US" smtClean="0"/>
              <a:t>5/26/25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359758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B8E045-8DCE-AE41-AF82-5054CFDF5B0A}" type="datetime1">
              <a:rPr lang="en-US" smtClean="0"/>
              <a:t>5/26/25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793176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02BA76-5C3F-584C-BA0F-92883296A404}" type="datetime1">
              <a:rPr lang="en-US" smtClean="0"/>
              <a:t>5/26/25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16458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675C75-B1CF-124C-BC83-83F6266E82AB}" type="datetime1">
              <a:rPr lang="en-US" smtClean="0"/>
              <a:t>5/26/25</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660159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9D864-F730-BF4D-BDC6-138AF624CC2B}" type="datetime1">
              <a:rPr lang="en-US" smtClean="0"/>
              <a:t>5/26/25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504771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B4E867-2ED0-1E42-9C5A-1F6511D0B689}" type="datetime1">
              <a:rPr lang="en-US" smtClean="0"/>
              <a:t>5/26/25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150508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9BC0DE6-FE1A-1A42-99D4-93D15E0190A9}" type="datetime1">
              <a:rPr lang="en-US" smtClean="0"/>
              <a:t>5/26/25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0C12960-6E85-460F-B6E3-5B82CB31AF3D}" type="slidenum">
              <a:rPr lang="en-US" smtClean="0"/>
              <a:t>‹#›</a:t>
            </a:fld>
            <a:endParaRPr lang="en-US"/>
          </a:p>
        </p:txBody>
      </p:sp>
    </p:spTree>
    <p:extLst>
      <p:ext uri="{BB962C8B-B14F-4D97-AF65-F5344CB8AC3E}">
        <p14:creationId xmlns:p14="http://schemas.microsoft.com/office/powerpoint/2010/main" val="38887912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53.svg"/><Relationship Id="rId13" Type="http://schemas.openxmlformats.org/officeDocument/2006/relationships/image" Target="../media/image58.png"/><Relationship Id="rId18" Type="http://schemas.openxmlformats.org/officeDocument/2006/relationships/image" Target="../media/image63.sv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svg"/><Relationship Id="rId17" Type="http://schemas.openxmlformats.org/officeDocument/2006/relationships/image" Target="../media/image62.png"/><Relationship Id="rId2" Type="http://schemas.openxmlformats.org/officeDocument/2006/relationships/notesSlide" Target="../notesSlides/notesSlide10.xml"/><Relationship Id="rId16" Type="http://schemas.openxmlformats.org/officeDocument/2006/relationships/image" Target="../media/image61.svg"/><Relationship Id="rId1" Type="http://schemas.openxmlformats.org/officeDocument/2006/relationships/slideLayout" Target="../slideLayouts/slideLayout2.xml"/><Relationship Id="rId6" Type="http://schemas.openxmlformats.org/officeDocument/2006/relationships/image" Target="../media/image51.sv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 Id="rId14" Type="http://schemas.openxmlformats.org/officeDocument/2006/relationships/image" Target="../media/image59.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3.png"/><Relationship Id="rId7" Type="http://schemas.openxmlformats.org/officeDocument/2006/relationships/diagramLayout" Target="../diagrams/layout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hyperlink" Target="https://creativecommons.org/licenses/by-nd/3.0/" TargetMode="External"/><Relationship Id="rId10" Type="http://schemas.microsoft.com/office/2007/relationships/diagramDrawing" Target="../diagrams/drawing1.xml"/><Relationship Id="rId4" Type="http://schemas.openxmlformats.org/officeDocument/2006/relationships/hyperlink" Target="https://lepotica.rs/koza-2/kako-se-pravilno-koriste-proizvodi-sa-hijaluronskom-kiselinom" TargetMode="External"/><Relationship Id="rId9"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4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63D39-24FD-1D87-36AC-4AC0CB630573}"/>
              </a:ext>
            </a:extLst>
          </p:cNvPr>
          <p:cNvSpPr>
            <a:spLocks noGrp="1"/>
          </p:cNvSpPr>
          <p:nvPr>
            <p:ph type="title"/>
          </p:nvPr>
        </p:nvSpPr>
        <p:spPr>
          <a:xfrm>
            <a:off x="0" y="391886"/>
            <a:ext cx="12192000" cy="783770"/>
          </a:xfrm>
        </p:spPr>
        <p:style>
          <a:lnRef idx="3">
            <a:schemeClr val="lt1"/>
          </a:lnRef>
          <a:fillRef idx="1">
            <a:schemeClr val="accent1"/>
          </a:fillRef>
          <a:effectRef idx="1">
            <a:schemeClr val="accent1"/>
          </a:effectRef>
          <a:fontRef idx="minor">
            <a:schemeClr val="lt1"/>
          </a:fontRef>
        </p:style>
        <p:txBody>
          <a:bodyPr anchor="t">
            <a:normAutofit/>
          </a:bodyPr>
          <a:lstStyle/>
          <a:p>
            <a:r>
              <a:rPr lang="en-US" b="1" dirty="0"/>
              <a:t>Glamour Shield</a:t>
            </a:r>
          </a:p>
        </p:txBody>
      </p:sp>
      <p:sp>
        <p:nvSpPr>
          <p:cNvPr id="3" name="Content Placeholder 2">
            <a:extLst>
              <a:ext uri="{FF2B5EF4-FFF2-40B4-BE49-F238E27FC236}">
                <a16:creationId xmlns:a16="http://schemas.microsoft.com/office/drawing/2014/main" id="{372E5D54-ED6C-D93E-7682-D0DFCD3C29ED}"/>
              </a:ext>
            </a:extLst>
          </p:cNvPr>
          <p:cNvSpPr>
            <a:spLocks noGrp="1"/>
          </p:cNvSpPr>
          <p:nvPr>
            <p:ph idx="1"/>
          </p:nvPr>
        </p:nvSpPr>
        <p:spPr>
          <a:xfrm>
            <a:off x="6348558" y="1175656"/>
            <a:ext cx="5843442" cy="568234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nSpc>
                <a:spcPct val="110000"/>
              </a:lnSpc>
            </a:pPr>
            <a:br>
              <a:rPr lang="en-US" sz="1700" b="0" i="0" dirty="0">
                <a:effectLst/>
                <a:highlight>
                  <a:srgbClr val="F2F2F2"/>
                </a:highlight>
                <a:latin typeface="Arial" panose="020B0604020202020204" pitchFamily="34" charset="0"/>
              </a:rPr>
            </a:br>
            <a:r>
              <a:rPr lang="en-US" sz="1700" b="1" i="0" dirty="0">
                <a:solidFill>
                  <a:schemeClr val="tx1"/>
                </a:solidFill>
                <a:effectLst/>
                <a:latin typeface="Arial" panose="020B0604020202020204" pitchFamily="34" charset="0"/>
              </a:rPr>
              <a:t>Protecting objects from glamour so you don’t</a:t>
            </a:r>
            <a:br>
              <a:rPr lang="en-US" sz="1700" b="1" i="0" dirty="0">
                <a:solidFill>
                  <a:schemeClr val="tx1"/>
                </a:solidFill>
                <a:effectLst/>
                <a:latin typeface="Lato" panose="020F0502020204030203" pitchFamily="34" charset="0"/>
              </a:rPr>
            </a:br>
            <a:r>
              <a:rPr lang="en-US" sz="1700" b="1" i="0" dirty="0">
                <a:solidFill>
                  <a:schemeClr val="tx1"/>
                </a:solidFill>
                <a:effectLst/>
                <a:latin typeface="Arial" panose="020B0604020202020204" pitchFamily="34" charset="0"/>
              </a:rPr>
              <a:t>have to!</a:t>
            </a:r>
            <a:br>
              <a:rPr lang="en-US" sz="1700" b="0" i="0" dirty="0">
                <a:solidFill>
                  <a:schemeClr val="tx1"/>
                </a:solidFill>
                <a:effectLst/>
                <a:latin typeface="Lato" panose="020F0502020204030203" pitchFamily="34" charset="0"/>
              </a:rPr>
            </a:br>
            <a:br>
              <a:rPr lang="en-US" sz="1700" b="0" i="0" dirty="0">
                <a:effectLst/>
                <a:highlight>
                  <a:srgbClr val="F2F2F2"/>
                </a:highlight>
                <a:latin typeface="Lato" panose="020F0502020204030203" pitchFamily="34" charset="0"/>
              </a:rPr>
            </a:br>
            <a:endParaRPr lang="en-US" sz="1700" b="1" i="0" dirty="0">
              <a:effectLst/>
              <a:highlight>
                <a:srgbClr val="F2F2F2"/>
              </a:highlight>
              <a:latin typeface="Lato" panose="020F0502020204030203" pitchFamily="34" charset="0"/>
            </a:endParaRPr>
          </a:p>
          <a:p>
            <a:pPr>
              <a:lnSpc>
                <a:spcPct val="110000"/>
              </a:lnSpc>
            </a:pPr>
            <a:r>
              <a:rPr lang="en-US" sz="1600" b="1" dirty="0">
                <a:solidFill>
                  <a:schemeClr val="tx1"/>
                </a:solidFill>
              </a:rPr>
              <a:t>Glamour Shield is a long-lasting, humidity-resistant setting spray designed to keep makeup flawless all day, even in the toughest conditions. Perfect for those who love beauty and the outdoors, it prevents melting, smudging, and residue buildup.</a:t>
            </a:r>
            <a:endParaRPr lang="en-US" sz="1700" b="1" dirty="0">
              <a:solidFill>
                <a:schemeClr val="tx1"/>
              </a:solidFill>
            </a:endParaRPr>
          </a:p>
        </p:txBody>
      </p:sp>
      <p:pic>
        <p:nvPicPr>
          <p:cNvPr id="5" name="Picture 4" descr="A person putting on a white shirt&#10;&#10;Description automatically generated">
            <a:extLst>
              <a:ext uri="{FF2B5EF4-FFF2-40B4-BE49-F238E27FC236}">
                <a16:creationId xmlns:a16="http://schemas.microsoft.com/office/drawing/2014/main" id="{3C4E0271-05CB-2ED8-14BC-BFF056CC9896}"/>
              </a:ext>
            </a:extLst>
          </p:cNvPr>
          <p:cNvPicPr>
            <a:picLocks noChangeAspect="1"/>
          </p:cNvPicPr>
          <p:nvPr/>
        </p:nvPicPr>
        <p:blipFill>
          <a:blip r:embed="rId3"/>
          <a:stretch>
            <a:fillRect/>
          </a:stretch>
        </p:blipFill>
        <p:spPr>
          <a:xfrm>
            <a:off x="826058" y="2454193"/>
            <a:ext cx="4696442" cy="3125269"/>
          </a:xfrm>
          <a:prstGeom prst="rect">
            <a:avLst/>
          </a:prstGeom>
          <a:effectLst>
            <a:softEdge rad="174797"/>
          </a:effectLst>
        </p:spPr>
      </p:pic>
    </p:spTree>
    <p:extLst>
      <p:ext uri="{BB962C8B-B14F-4D97-AF65-F5344CB8AC3E}">
        <p14:creationId xmlns:p14="http://schemas.microsoft.com/office/powerpoint/2010/main" val="619764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4D3AF-BDD7-C1A3-9179-1EA8C1C91B88}"/>
              </a:ext>
            </a:extLst>
          </p:cNvPr>
          <p:cNvSpPr>
            <a:spLocks noGrp="1"/>
          </p:cNvSpPr>
          <p:nvPr>
            <p:ph type="title"/>
          </p:nvPr>
        </p:nvSpPr>
        <p:spPr>
          <a:xfrm>
            <a:off x="0" y="612906"/>
            <a:ext cx="12192000" cy="1006667"/>
          </a:xfrm>
        </p:spPr>
        <p:style>
          <a:lnRef idx="3">
            <a:schemeClr val="lt1"/>
          </a:lnRef>
          <a:fillRef idx="1">
            <a:schemeClr val="accent1"/>
          </a:fillRef>
          <a:effectRef idx="1">
            <a:schemeClr val="accent1"/>
          </a:effectRef>
          <a:fontRef idx="minor">
            <a:schemeClr val="lt1"/>
          </a:fontRef>
        </p:style>
        <p:txBody>
          <a:bodyPr/>
          <a:lstStyle/>
          <a:p>
            <a:r>
              <a:rPr lang="en-US" dirty="0"/>
              <a:t>Milestones</a:t>
            </a:r>
          </a:p>
        </p:txBody>
      </p:sp>
      <p:pic>
        <p:nvPicPr>
          <p:cNvPr id="40" name="Content Placeholder 39" descr="Bank with solid fill">
            <a:extLst>
              <a:ext uri="{FF2B5EF4-FFF2-40B4-BE49-F238E27FC236}">
                <a16:creationId xmlns:a16="http://schemas.microsoft.com/office/drawing/2014/main" id="{FE1AB249-9F8F-2F37-095F-475C665D8E5D}"/>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859363" y="3270515"/>
            <a:ext cx="914400" cy="914400"/>
          </a:xfrm>
        </p:spPr>
      </p:pic>
      <p:cxnSp>
        <p:nvCxnSpPr>
          <p:cNvPr id="14" name="Straight Arrow Connector 13">
            <a:extLst>
              <a:ext uri="{FF2B5EF4-FFF2-40B4-BE49-F238E27FC236}">
                <a16:creationId xmlns:a16="http://schemas.microsoft.com/office/drawing/2014/main" id="{61826060-E801-8553-03E5-AD58C85F9BCA}"/>
              </a:ext>
            </a:extLst>
          </p:cNvPr>
          <p:cNvCxnSpPr>
            <a:cxnSpLocks/>
          </p:cNvCxnSpPr>
          <p:nvPr/>
        </p:nvCxnSpPr>
        <p:spPr>
          <a:xfrm>
            <a:off x="623303" y="2142752"/>
            <a:ext cx="907650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95E88BB-9453-AF83-3536-A38BAB980FF1}"/>
              </a:ext>
            </a:extLst>
          </p:cNvPr>
          <p:cNvCxnSpPr/>
          <p:nvPr/>
        </p:nvCxnSpPr>
        <p:spPr>
          <a:xfrm>
            <a:off x="1280338" y="2160327"/>
            <a:ext cx="0" cy="546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BD074AF-B78A-7FCB-7506-67612387BA74}"/>
              </a:ext>
            </a:extLst>
          </p:cNvPr>
          <p:cNvCxnSpPr>
            <a:cxnSpLocks/>
          </p:cNvCxnSpPr>
          <p:nvPr/>
        </p:nvCxnSpPr>
        <p:spPr>
          <a:xfrm>
            <a:off x="2657716" y="2184157"/>
            <a:ext cx="0" cy="546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B019D71-51F6-B52C-6B32-2FE1E0D41D15}"/>
              </a:ext>
            </a:extLst>
          </p:cNvPr>
          <p:cNvCxnSpPr>
            <a:cxnSpLocks/>
          </p:cNvCxnSpPr>
          <p:nvPr/>
        </p:nvCxnSpPr>
        <p:spPr>
          <a:xfrm>
            <a:off x="3842084" y="2208097"/>
            <a:ext cx="0" cy="546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FB8B62E-371B-9A07-4AB5-662771B94A8B}"/>
              </a:ext>
            </a:extLst>
          </p:cNvPr>
          <p:cNvCxnSpPr>
            <a:cxnSpLocks/>
          </p:cNvCxnSpPr>
          <p:nvPr/>
        </p:nvCxnSpPr>
        <p:spPr>
          <a:xfrm>
            <a:off x="4957646" y="2341299"/>
            <a:ext cx="0" cy="4646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Alternate Process 21">
            <a:extLst>
              <a:ext uri="{FF2B5EF4-FFF2-40B4-BE49-F238E27FC236}">
                <a16:creationId xmlns:a16="http://schemas.microsoft.com/office/drawing/2014/main" id="{61AC8B49-A96F-C9BF-1FC3-B536DB3D8D59}"/>
              </a:ext>
            </a:extLst>
          </p:cNvPr>
          <p:cNvSpPr/>
          <p:nvPr/>
        </p:nvSpPr>
        <p:spPr>
          <a:xfrm>
            <a:off x="858635" y="2034457"/>
            <a:ext cx="811502" cy="303550"/>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lternate Process 22">
            <a:extLst>
              <a:ext uri="{FF2B5EF4-FFF2-40B4-BE49-F238E27FC236}">
                <a16:creationId xmlns:a16="http://schemas.microsoft.com/office/drawing/2014/main" id="{3F579B1E-4809-98BB-9D19-D00AC1B16EC3}"/>
              </a:ext>
            </a:extLst>
          </p:cNvPr>
          <p:cNvSpPr/>
          <p:nvPr/>
        </p:nvSpPr>
        <p:spPr>
          <a:xfrm>
            <a:off x="2249836" y="2038976"/>
            <a:ext cx="815761" cy="299032"/>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lternate Process 23">
            <a:extLst>
              <a:ext uri="{FF2B5EF4-FFF2-40B4-BE49-F238E27FC236}">
                <a16:creationId xmlns:a16="http://schemas.microsoft.com/office/drawing/2014/main" id="{BA4D6A9E-33F4-386C-8259-F795BF98ED57}"/>
              </a:ext>
            </a:extLst>
          </p:cNvPr>
          <p:cNvSpPr/>
          <p:nvPr/>
        </p:nvSpPr>
        <p:spPr>
          <a:xfrm>
            <a:off x="3426191" y="2056323"/>
            <a:ext cx="813855" cy="303548"/>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lternate Process 24">
            <a:extLst>
              <a:ext uri="{FF2B5EF4-FFF2-40B4-BE49-F238E27FC236}">
                <a16:creationId xmlns:a16="http://schemas.microsoft.com/office/drawing/2014/main" id="{E797DC5C-F5D3-5C63-E23C-74A8DAB80265}"/>
              </a:ext>
            </a:extLst>
          </p:cNvPr>
          <p:cNvSpPr/>
          <p:nvPr/>
        </p:nvSpPr>
        <p:spPr>
          <a:xfrm>
            <a:off x="4581371" y="2043129"/>
            <a:ext cx="811565" cy="307777"/>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D4CA7AD-C0D2-D193-99CC-D03E5F593CFF}"/>
              </a:ext>
            </a:extLst>
          </p:cNvPr>
          <p:cNvSpPr txBox="1"/>
          <p:nvPr/>
        </p:nvSpPr>
        <p:spPr>
          <a:xfrm>
            <a:off x="1063740" y="2000500"/>
            <a:ext cx="710717" cy="366251"/>
          </a:xfrm>
          <a:prstGeom prst="rect">
            <a:avLst/>
          </a:prstGeom>
          <a:noFill/>
        </p:spPr>
        <p:txBody>
          <a:bodyPr wrap="square" rtlCol="0">
            <a:spAutoFit/>
          </a:bodyPr>
          <a:lstStyle/>
          <a:p>
            <a:r>
              <a:rPr lang="en-US" dirty="0">
                <a:solidFill>
                  <a:schemeClr val="bg1"/>
                </a:solidFill>
              </a:rPr>
              <a:t>Q1</a:t>
            </a:r>
          </a:p>
        </p:txBody>
      </p:sp>
      <p:sp>
        <p:nvSpPr>
          <p:cNvPr id="27" name="TextBox 26">
            <a:extLst>
              <a:ext uri="{FF2B5EF4-FFF2-40B4-BE49-F238E27FC236}">
                <a16:creationId xmlns:a16="http://schemas.microsoft.com/office/drawing/2014/main" id="{E31193DA-37A5-DA3C-E433-A3A7EED7A539}"/>
              </a:ext>
            </a:extLst>
          </p:cNvPr>
          <p:cNvSpPr txBox="1"/>
          <p:nvPr/>
        </p:nvSpPr>
        <p:spPr>
          <a:xfrm>
            <a:off x="2413683" y="1991254"/>
            <a:ext cx="668654" cy="378578"/>
          </a:xfrm>
          <a:prstGeom prst="rect">
            <a:avLst/>
          </a:prstGeom>
          <a:noFill/>
        </p:spPr>
        <p:txBody>
          <a:bodyPr wrap="square" rtlCol="0">
            <a:spAutoFit/>
          </a:bodyPr>
          <a:lstStyle/>
          <a:p>
            <a:r>
              <a:rPr lang="en-US" dirty="0">
                <a:solidFill>
                  <a:schemeClr val="bg1"/>
                </a:solidFill>
              </a:rPr>
              <a:t>Q2</a:t>
            </a:r>
          </a:p>
        </p:txBody>
      </p:sp>
      <p:sp>
        <p:nvSpPr>
          <p:cNvPr id="28" name="TextBox 27">
            <a:extLst>
              <a:ext uri="{FF2B5EF4-FFF2-40B4-BE49-F238E27FC236}">
                <a16:creationId xmlns:a16="http://schemas.microsoft.com/office/drawing/2014/main" id="{6E196EDD-4FBA-F711-2636-85674D8494CC}"/>
              </a:ext>
            </a:extLst>
          </p:cNvPr>
          <p:cNvSpPr txBox="1"/>
          <p:nvPr/>
        </p:nvSpPr>
        <p:spPr>
          <a:xfrm>
            <a:off x="3581215" y="2013169"/>
            <a:ext cx="750799" cy="369332"/>
          </a:xfrm>
          <a:prstGeom prst="rect">
            <a:avLst/>
          </a:prstGeom>
          <a:noFill/>
        </p:spPr>
        <p:txBody>
          <a:bodyPr wrap="square" rtlCol="0">
            <a:spAutoFit/>
          </a:bodyPr>
          <a:lstStyle/>
          <a:p>
            <a:r>
              <a:rPr lang="en-US" dirty="0">
                <a:solidFill>
                  <a:schemeClr val="bg1"/>
                </a:solidFill>
              </a:rPr>
              <a:t>Q3</a:t>
            </a:r>
          </a:p>
        </p:txBody>
      </p:sp>
      <p:sp>
        <p:nvSpPr>
          <p:cNvPr id="29" name="TextBox 28">
            <a:extLst>
              <a:ext uri="{FF2B5EF4-FFF2-40B4-BE49-F238E27FC236}">
                <a16:creationId xmlns:a16="http://schemas.microsoft.com/office/drawing/2014/main" id="{D1256BB0-CF6B-76EE-6782-46F170DCA484}"/>
              </a:ext>
            </a:extLst>
          </p:cNvPr>
          <p:cNvSpPr txBox="1"/>
          <p:nvPr/>
        </p:nvSpPr>
        <p:spPr>
          <a:xfrm>
            <a:off x="4725452" y="2010877"/>
            <a:ext cx="670671" cy="378578"/>
          </a:xfrm>
          <a:prstGeom prst="rect">
            <a:avLst/>
          </a:prstGeom>
          <a:noFill/>
        </p:spPr>
        <p:txBody>
          <a:bodyPr wrap="square" rtlCol="0">
            <a:spAutoFit/>
          </a:bodyPr>
          <a:lstStyle/>
          <a:p>
            <a:r>
              <a:rPr lang="en-US" dirty="0">
                <a:solidFill>
                  <a:schemeClr val="bg1"/>
                </a:solidFill>
              </a:rPr>
              <a:t>Q4</a:t>
            </a:r>
          </a:p>
        </p:txBody>
      </p:sp>
      <p:sp>
        <p:nvSpPr>
          <p:cNvPr id="30" name="TextBox 29">
            <a:extLst>
              <a:ext uri="{FF2B5EF4-FFF2-40B4-BE49-F238E27FC236}">
                <a16:creationId xmlns:a16="http://schemas.microsoft.com/office/drawing/2014/main" id="{E363E3BD-BC6B-5E94-120A-A3C3B0C7B633}"/>
              </a:ext>
            </a:extLst>
          </p:cNvPr>
          <p:cNvSpPr txBox="1"/>
          <p:nvPr/>
        </p:nvSpPr>
        <p:spPr>
          <a:xfrm>
            <a:off x="770522" y="2755376"/>
            <a:ext cx="1147482" cy="415498"/>
          </a:xfrm>
          <a:prstGeom prst="rect">
            <a:avLst/>
          </a:prstGeom>
          <a:noFill/>
        </p:spPr>
        <p:txBody>
          <a:bodyPr wrap="square" rtlCol="0">
            <a:spAutoFit/>
          </a:bodyPr>
          <a:lstStyle/>
          <a:p>
            <a:r>
              <a:rPr lang="en-US" sz="1050" b="1" dirty="0"/>
              <a:t>Laying the Foundation</a:t>
            </a:r>
          </a:p>
        </p:txBody>
      </p:sp>
      <p:sp>
        <p:nvSpPr>
          <p:cNvPr id="31" name="TextBox 30">
            <a:extLst>
              <a:ext uri="{FF2B5EF4-FFF2-40B4-BE49-F238E27FC236}">
                <a16:creationId xmlns:a16="http://schemas.microsoft.com/office/drawing/2014/main" id="{B30B990D-77B0-7A16-9D97-4053E304A6E7}"/>
              </a:ext>
            </a:extLst>
          </p:cNvPr>
          <p:cNvSpPr txBox="1"/>
          <p:nvPr/>
        </p:nvSpPr>
        <p:spPr>
          <a:xfrm>
            <a:off x="2031142" y="2805953"/>
            <a:ext cx="1196787" cy="261610"/>
          </a:xfrm>
          <a:prstGeom prst="rect">
            <a:avLst/>
          </a:prstGeom>
          <a:noFill/>
        </p:spPr>
        <p:txBody>
          <a:bodyPr wrap="square" rtlCol="0">
            <a:spAutoFit/>
          </a:bodyPr>
          <a:lstStyle/>
          <a:p>
            <a:r>
              <a:rPr lang="en-US" sz="1100" b="1" dirty="0"/>
              <a:t>Soft Launch</a:t>
            </a:r>
          </a:p>
        </p:txBody>
      </p:sp>
      <p:sp>
        <p:nvSpPr>
          <p:cNvPr id="32" name="TextBox 31">
            <a:extLst>
              <a:ext uri="{FF2B5EF4-FFF2-40B4-BE49-F238E27FC236}">
                <a16:creationId xmlns:a16="http://schemas.microsoft.com/office/drawing/2014/main" id="{5771B1FE-B850-4CAB-616E-57B20F6B64EF}"/>
              </a:ext>
            </a:extLst>
          </p:cNvPr>
          <p:cNvSpPr txBox="1"/>
          <p:nvPr/>
        </p:nvSpPr>
        <p:spPr>
          <a:xfrm>
            <a:off x="3357753" y="2730909"/>
            <a:ext cx="1064677" cy="600164"/>
          </a:xfrm>
          <a:prstGeom prst="rect">
            <a:avLst/>
          </a:prstGeom>
          <a:noFill/>
        </p:spPr>
        <p:txBody>
          <a:bodyPr wrap="square" rtlCol="0">
            <a:spAutoFit/>
          </a:bodyPr>
          <a:lstStyle/>
          <a:p>
            <a:r>
              <a:rPr lang="en-US" sz="1100" b="1" dirty="0"/>
              <a:t>First Sales &amp; Customer Feedback</a:t>
            </a:r>
          </a:p>
        </p:txBody>
      </p:sp>
      <p:sp>
        <p:nvSpPr>
          <p:cNvPr id="33" name="TextBox 32">
            <a:extLst>
              <a:ext uri="{FF2B5EF4-FFF2-40B4-BE49-F238E27FC236}">
                <a16:creationId xmlns:a16="http://schemas.microsoft.com/office/drawing/2014/main" id="{A6CB0C57-0D7A-6CE5-1018-BF43E81DB3FC}"/>
              </a:ext>
            </a:extLst>
          </p:cNvPr>
          <p:cNvSpPr txBox="1"/>
          <p:nvPr/>
        </p:nvSpPr>
        <p:spPr>
          <a:xfrm>
            <a:off x="4422430" y="2806581"/>
            <a:ext cx="1461885" cy="461665"/>
          </a:xfrm>
          <a:prstGeom prst="rect">
            <a:avLst/>
          </a:prstGeom>
          <a:noFill/>
        </p:spPr>
        <p:txBody>
          <a:bodyPr wrap="square" rtlCol="0">
            <a:spAutoFit/>
          </a:bodyPr>
          <a:lstStyle/>
          <a:p>
            <a:r>
              <a:rPr lang="en-US" sz="1200" b="1" dirty="0"/>
              <a:t>Subscription Model Testing</a:t>
            </a:r>
          </a:p>
        </p:txBody>
      </p:sp>
      <p:sp>
        <p:nvSpPr>
          <p:cNvPr id="35" name="Alternate Process 34">
            <a:extLst>
              <a:ext uri="{FF2B5EF4-FFF2-40B4-BE49-F238E27FC236}">
                <a16:creationId xmlns:a16="http://schemas.microsoft.com/office/drawing/2014/main" id="{147B79B5-6FB3-1F27-DE57-C835C2BF704E}"/>
              </a:ext>
            </a:extLst>
          </p:cNvPr>
          <p:cNvSpPr/>
          <p:nvPr/>
        </p:nvSpPr>
        <p:spPr>
          <a:xfrm>
            <a:off x="5658037" y="2043327"/>
            <a:ext cx="811565" cy="297216"/>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a:extLst>
              <a:ext uri="{FF2B5EF4-FFF2-40B4-BE49-F238E27FC236}">
                <a16:creationId xmlns:a16="http://schemas.microsoft.com/office/drawing/2014/main" id="{1CACDB03-FAE2-CF35-C3EA-362220D3BB14}"/>
              </a:ext>
            </a:extLst>
          </p:cNvPr>
          <p:cNvCxnSpPr/>
          <p:nvPr/>
        </p:nvCxnSpPr>
        <p:spPr>
          <a:xfrm>
            <a:off x="6048075" y="2349127"/>
            <a:ext cx="0" cy="546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324E55CC-5A28-49C5-7FB9-736E1E9E924A}"/>
              </a:ext>
            </a:extLst>
          </p:cNvPr>
          <p:cNvSpPr txBox="1"/>
          <p:nvPr/>
        </p:nvSpPr>
        <p:spPr>
          <a:xfrm>
            <a:off x="5705270" y="2851794"/>
            <a:ext cx="1510566" cy="461665"/>
          </a:xfrm>
          <a:prstGeom prst="rect">
            <a:avLst/>
          </a:prstGeom>
          <a:noFill/>
        </p:spPr>
        <p:txBody>
          <a:bodyPr wrap="square" rtlCol="0">
            <a:spAutoFit/>
          </a:bodyPr>
          <a:lstStyle/>
          <a:p>
            <a:r>
              <a:rPr lang="en-US" sz="1200" b="1" dirty="0"/>
              <a:t>Expand Retail   Online</a:t>
            </a:r>
          </a:p>
        </p:txBody>
      </p:sp>
      <p:sp>
        <p:nvSpPr>
          <p:cNvPr id="38" name="TextBox 37">
            <a:extLst>
              <a:ext uri="{FF2B5EF4-FFF2-40B4-BE49-F238E27FC236}">
                <a16:creationId xmlns:a16="http://schemas.microsoft.com/office/drawing/2014/main" id="{A8EFF04F-657F-3CE9-3DCE-245E2EB5E259}"/>
              </a:ext>
            </a:extLst>
          </p:cNvPr>
          <p:cNvSpPr txBox="1"/>
          <p:nvPr/>
        </p:nvSpPr>
        <p:spPr>
          <a:xfrm>
            <a:off x="5834427" y="2000500"/>
            <a:ext cx="668655" cy="369332"/>
          </a:xfrm>
          <a:prstGeom prst="rect">
            <a:avLst/>
          </a:prstGeom>
          <a:noFill/>
        </p:spPr>
        <p:txBody>
          <a:bodyPr wrap="square" rtlCol="0">
            <a:spAutoFit/>
          </a:bodyPr>
          <a:lstStyle/>
          <a:p>
            <a:r>
              <a:rPr lang="en-US" dirty="0">
                <a:solidFill>
                  <a:schemeClr val="bg1"/>
                </a:solidFill>
              </a:rPr>
              <a:t>Q1</a:t>
            </a:r>
          </a:p>
        </p:txBody>
      </p:sp>
      <p:pic>
        <p:nvPicPr>
          <p:cNvPr id="42" name="Graphic 41" descr="Rocket with solid fill">
            <a:extLst>
              <a:ext uri="{FF2B5EF4-FFF2-40B4-BE49-F238E27FC236}">
                <a16:creationId xmlns:a16="http://schemas.microsoft.com/office/drawing/2014/main" id="{2228745B-8CBD-2C93-BA5A-76A0A8A602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20451" y="3371034"/>
            <a:ext cx="914400" cy="914400"/>
          </a:xfrm>
          <a:prstGeom prst="rect">
            <a:avLst/>
          </a:prstGeom>
        </p:spPr>
      </p:pic>
      <p:pic>
        <p:nvPicPr>
          <p:cNvPr id="44" name="Graphic 43" descr="Customer review with solid fill">
            <a:extLst>
              <a:ext uri="{FF2B5EF4-FFF2-40B4-BE49-F238E27FC236}">
                <a16:creationId xmlns:a16="http://schemas.microsoft.com/office/drawing/2014/main" id="{6018723C-86F9-62A1-F8B2-14CD18E686A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30123" y="3343005"/>
            <a:ext cx="914400" cy="914400"/>
          </a:xfrm>
          <a:prstGeom prst="rect">
            <a:avLst/>
          </a:prstGeom>
        </p:spPr>
      </p:pic>
      <p:pic>
        <p:nvPicPr>
          <p:cNvPr id="46" name="Graphic 45" descr="Clipboard Mixed with solid fill">
            <a:extLst>
              <a:ext uri="{FF2B5EF4-FFF2-40B4-BE49-F238E27FC236}">
                <a16:creationId xmlns:a16="http://schemas.microsoft.com/office/drawing/2014/main" id="{00592B20-832A-C755-D251-E224C9DD7A6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51864" y="3325380"/>
            <a:ext cx="914400" cy="914400"/>
          </a:xfrm>
          <a:prstGeom prst="rect">
            <a:avLst/>
          </a:prstGeom>
        </p:spPr>
      </p:pic>
      <p:pic>
        <p:nvPicPr>
          <p:cNvPr id="48" name="Graphic 47" descr="Internet with solid fill">
            <a:extLst>
              <a:ext uri="{FF2B5EF4-FFF2-40B4-BE49-F238E27FC236}">
                <a16:creationId xmlns:a16="http://schemas.microsoft.com/office/drawing/2014/main" id="{6E912219-44CA-89F5-088F-298C60C2D72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711555" y="3266643"/>
            <a:ext cx="914400" cy="914400"/>
          </a:xfrm>
          <a:prstGeom prst="rect">
            <a:avLst/>
          </a:prstGeom>
        </p:spPr>
      </p:pic>
      <p:sp>
        <p:nvSpPr>
          <p:cNvPr id="50" name="Alternate Process 49">
            <a:extLst>
              <a:ext uri="{FF2B5EF4-FFF2-40B4-BE49-F238E27FC236}">
                <a16:creationId xmlns:a16="http://schemas.microsoft.com/office/drawing/2014/main" id="{FCCA8CB1-2455-AA0B-4A41-B5E9290C073A}"/>
              </a:ext>
            </a:extLst>
          </p:cNvPr>
          <p:cNvSpPr/>
          <p:nvPr/>
        </p:nvSpPr>
        <p:spPr>
          <a:xfrm>
            <a:off x="6678321" y="2043129"/>
            <a:ext cx="811565" cy="297216"/>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Alternate Process 51">
            <a:extLst>
              <a:ext uri="{FF2B5EF4-FFF2-40B4-BE49-F238E27FC236}">
                <a16:creationId xmlns:a16="http://schemas.microsoft.com/office/drawing/2014/main" id="{34C6E57F-3F30-474F-1149-1155527A0EAF}"/>
              </a:ext>
            </a:extLst>
          </p:cNvPr>
          <p:cNvSpPr/>
          <p:nvPr/>
        </p:nvSpPr>
        <p:spPr>
          <a:xfrm>
            <a:off x="7698112" y="2043396"/>
            <a:ext cx="811565" cy="297216"/>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Alternate Process 52">
            <a:extLst>
              <a:ext uri="{FF2B5EF4-FFF2-40B4-BE49-F238E27FC236}">
                <a16:creationId xmlns:a16="http://schemas.microsoft.com/office/drawing/2014/main" id="{B3CB3574-48EC-DA74-31ED-4CB0D8D08612}"/>
              </a:ext>
            </a:extLst>
          </p:cNvPr>
          <p:cNvSpPr/>
          <p:nvPr/>
        </p:nvSpPr>
        <p:spPr>
          <a:xfrm>
            <a:off x="8664709" y="2043327"/>
            <a:ext cx="811565" cy="297216"/>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DA6576FC-D9BE-21C2-95F7-BA3A071E5D56}"/>
              </a:ext>
            </a:extLst>
          </p:cNvPr>
          <p:cNvSpPr txBox="1"/>
          <p:nvPr/>
        </p:nvSpPr>
        <p:spPr>
          <a:xfrm>
            <a:off x="6836828" y="2003826"/>
            <a:ext cx="573741" cy="369332"/>
          </a:xfrm>
          <a:prstGeom prst="rect">
            <a:avLst/>
          </a:prstGeom>
          <a:noFill/>
        </p:spPr>
        <p:txBody>
          <a:bodyPr wrap="square" rtlCol="0">
            <a:spAutoFit/>
          </a:bodyPr>
          <a:lstStyle/>
          <a:p>
            <a:r>
              <a:rPr lang="en-US" dirty="0">
                <a:solidFill>
                  <a:schemeClr val="bg1"/>
                </a:solidFill>
              </a:rPr>
              <a:t>Q2</a:t>
            </a:r>
          </a:p>
        </p:txBody>
      </p:sp>
      <p:cxnSp>
        <p:nvCxnSpPr>
          <p:cNvPr id="55" name="Straight Arrow Connector 54">
            <a:extLst>
              <a:ext uri="{FF2B5EF4-FFF2-40B4-BE49-F238E27FC236}">
                <a16:creationId xmlns:a16="http://schemas.microsoft.com/office/drawing/2014/main" id="{6388994B-32BD-71A7-B03B-5F89C6CFAE81}"/>
              </a:ext>
            </a:extLst>
          </p:cNvPr>
          <p:cNvCxnSpPr/>
          <p:nvPr/>
        </p:nvCxnSpPr>
        <p:spPr>
          <a:xfrm>
            <a:off x="7081002" y="2338007"/>
            <a:ext cx="0" cy="546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9A588C6B-687D-4959-2AEE-D2C8168CC8AE}"/>
              </a:ext>
            </a:extLst>
          </p:cNvPr>
          <p:cNvCxnSpPr>
            <a:cxnSpLocks/>
            <a:stCxn id="52" idx="2"/>
          </p:cNvCxnSpPr>
          <p:nvPr/>
        </p:nvCxnSpPr>
        <p:spPr>
          <a:xfrm flipH="1">
            <a:off x="8103894" y="2340612"/>
            <a:ext cx="1" cy="501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66303970-5D8C-7A38-017F-A214FDC36111}"/>
              </a:ext>
            </a:extLst>
          </p:cNvPr>
          <p:cNvCxnSpPr>
            <a:cxnSpLocks/>
            <a:stCxn id="53" idx="2"/>
          </p:cNvCxnSpPr>
          <p:nvPr/>
        </p:nvCxnSpPr>
        <p:spPr>
          <a:xfrm>
            <a:off x="9070492" y="2340543"/>
            <a:ext cx="12459" cy="465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20672A26-CA76-B25F-053A-3BF7AEA27B10}"/>
              </a:ext>
            </a:extLst>
          </p:cNvPr>
          <p:cNvSpPr txBox="1"/>
          <p:nvPr/>
        </p:nvSpPr>
        <p:spPr>
          <a:xfrm>
            <a:off x="6787267" y="2828747"/>
            <a:ext cx="1167756" cy="600164"/>
          </a:xfrm>
          <a:prstGeom prst="rect">
            <a:avLst/>
          </a:prstGeom>
          <a:noFill/>
        </p:spPr>
        <p:txBody>
          <a:bodyPr wrap="square" rtlCol="0">
            <a:spAutoFit/>
          </a:bodyPr>
          <a:lstStyle/>
          <a:p>
            <a:r>
              <a:rPr lang="en-US" sz="1100" b="1" dirty="0"/>
              <a:t>Growth &amp; Major Partnerships</a:t>
            </a:r>
          </a:p>
        </p:txBody>
      </p:sp>
      <p:sp>
        <p:nvSpPr>
          <p:cNvPr id="66" name="TextBox 65">
            <a:extLst>
              <a:ext uri="{FF2B5EF4-FFF2-40B4-BE49-F238E27FC236}">
                <a16:creationId xmlns:a16="http://schemas.microsoft.com/office/drawing/2014/main" id="{0A49EA21-6CEF-CC16-1266-C3A0473EAC8C}"/>
              </a:ext>
            </a:extLst>
          </p:cNvPr>
          <p:cNvSpPr txBox="1"/>
          <p:nvPr/>
        </p:nvSpPr>
        <p:spPr>
          <a:xfrm>
            <a:off x="7648525" y="2762784"/>
            <a:ext cx="1167756" cy="600164"/>
          </a:xfrm>
          <a:prstGeom prst="rect">
            <a:avLst/>
          </a:prstGeom>
          <a:noFill/>
        </p:spPr>
        <p:txBody>
          <a:bodyPr wrap="square" rtlCol="0">
            <a:spAutoFit/>
          </a:bodyPr>
          <a:lstStyle/>
          <a:p>
            <a:r>
              <a:rPr lang="en-US" sz="1100" b="1" dirty="0"/>
              <a:t>Optimize &amp; Expand Sales Channels</a:t>
            </a:r>
          </a:p>
        </p:txBody>
      </p:sp>
      <p:sp>
        <p:nvSpPr>
          <p:cNvPr id="67" name="TextBox 66">
            <a:extLst>
              <a:ext uri="{FF2B5EF4-FFF2-40B4-BE49-F238E27FC236}">
                <a16:creationId xmlns:a16="http://schemas.microsoft.com/office/drawing/2014/main" id="{FDD11C27-9C4D-1E6F-C06C-E12CB07F2A0F}"/>
              </a:ext>
            </a:extLst>
          </p:cNvPr>
          <p:cNvSpPr txBox="1"/>
          <p:nvPr/>
        </p:nvSpPr>
        <p:spPr>
          <a:xfrm>
            <a:off x="8609876" y="2772910"/>
            <a:ext cx="1514930" cy="461665"/>
          </a:xfrm>
          <a:prstGeom prst="rect">
            <a:avLst/>
          </a:prstGeom>
          <a:noFill/>
        </p:spPr>
        <p:txBody>
          <a:bodyPr wrap="square" rtlCol="0">
            <a:spAutoFit/>
          </a:bodyPr>
          <a:lstStyle/>
          <a:p>
            <a:r>
              <a:rPr lang="en-US" sz="1200" b="1" dirty="0"/>
              <a:t>Profitability &amp; Long-Term Growth</a:t>
            </a:r>
          </a:p>
        </p:txBody>
      </p:sp>
      <p:pic>
        <p:nvPicPr>
          <p:cNvPr id="71" name="Graphic 70" descr="Handshake with solid fill">
            <a:extLst>
              <a:ext uri="{FF2B5EF4-FFF2-40B4-BE49-F238E27FC236}">
                <a16:creationId xmlns:a16="http://schemas.microsoft.com/office/drawing/2014/main" id="{F8A932EF-A09A-4A41-774A-8756621ACA9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709955" y="3266643"/>
            <a:ext cx="914400" cy="914400"/>
          </a:xfrm>
          <a:prstGeom prst="rect">
            <a:avLst/>
          </a:prstGeom>
        </p:spPr>
      </p:pic>
      <p:pic>
        <p:nvPicPr>
          <p:cNvPr id="73" name="Graphic 72" descr="Maximize with solid fill">
            <a:extLst>
              <a:ext uri="{FF2B5EF4-FFF2-40B4-BE49-F238E27FC236}">
                <a16:creationId xmlns:a16="http://schemas.microsoft.com/office/drawing/2014/main" id="{ECE0B95F-7281-E19F-E523-0CB033D5720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670366" y="3343005"/>
            <a:ext cx="723937" cy="723937"/>
          </a:xfrm>
          <a:prstGeom prst="rect">
            <a:avLst/>
          </a:prstGeom>
        </p:spPr>
      </p:pic>
      <p:sp>
        <p:nvSpPr>
          <p:cNvPr id="75" name="TextBox 74">
            <a:extLst>
              <a:ext uri="{FF2B5EF4-FFF2-40B4-BE49-F238E27FC236}">
                <a16:creationId xmlns:a16="http://schemas.microsoft.com/office/drawing/2014/main" id="{BF0653B8-2C99-5664-9B33-C1803A34E894}"/>
              </a:ext>
            </a:extLst>
          </p:cNvPr>
          <p:cNvSpPr txBox="1"/>
          <p:nvPr/>
        </p:nvSpPr>
        <p:spPr>
          <a:xfrm>
            <a:off x="7851822" y="1997419"/>
            <a:ext cx="553809" cy="369332"/>
          </a:xfrm>
          <a:prstGeom prst="rect">
            <a:avLst/>
          </a:prstGeom>
          <a:noFill/>
        </p:spPr>
        <p:txBody>
          <a:bodyPr wrap="square" rtlCol="0">
            <a:spAutoFit/>
          </a:bodyPr>
          <a:lstStyle/>
          <a:p>
            <a:r>
              <a:rPr lang="en-US" dirty="0">
                <a:solidFill>
                  <a:schemeClr val="bg1"/>
                </a:solidFill>
              </a:rPr>
              <a:t>Q3</a:t>
            </a:r>
          </a:p>
        </p:txBody>
      </p:sp>
      <p:pic>
        <p:nvPicPr>
          <p:cNvPr id="79" name="Graphic 78" descr="Flying Money with solid fill">
            <a:extLst>
              <a:ext uri="{FF2B5EF4-FFF2-40B4-BE49-F238E27FC236}">
                <a16:creationId xmlns:a16="http://schemas.microsoft.com/office/drawing/2014/main" id="{692A90F3-4C58-675F-D2AD-635C68D7535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694214" y="3209742"/>
            <a:ext cx="914400" cy="914400"/>
          </a:xfrm>
          <a:prstGeom prst="rect">
            <a:avLst/>
          </a:prstGeom>
        </p:spPr>
      </p:pic>
      <p:sp>
        <p:nvSpPr>
          <p:cNvPr id="80" name="TextBox 79">
            <a:extLst>
              <a:ext uri="{FF2B5EF4-FFF2-40B4-BE49-F238E27FC236}">
                <a16:creationId xmlns:a16="http://schemas.microsoft.com/office/drawing/2014/main" id="{755D34D3-444C-40D4-CD2C-2FF48238285C}"/>
              </a:ext>
            </a:extLst>
          </p:cNvPr>
          <p:cNvSpPr txBox="1"/>
          <p:nvPr/>
        </p:nvSpPr>
        <p:spPr>
          <a:xfrm>
            <a:off x="8816281" y="2000352"/>
            <a:ext cx="551060" cy="369332"/>
          </a:xfrm>
          <a:prstGeom prst="rect">
            <a:avLst/>
          </a:prstGeom>
          <a:noFill/>
        </p:spPr>
        <p:txBody>
          <a:bodyPr wrap="square" rtlCol="0">
            <a:spAutoFit/>
          </a:bodyPr>
          <a:lstStyle/>
          <a:p>
            <a:r>
              <a:rPr lang="en-US" dirty="0">
                <a:solidFill>
                  <a:schemeClr val="bg1"/>
                </a:solidFill>
              </a:rPr>
              <a:t>Q4</a:t>
            </a:r>
          </a:p>
        </p:txBody>
      </p:sp>
    </p:spTree>
    <p:extLst>
      <p:ext uri="{BB962C8B-B14F-4D97-AF65-F5344CB8AC3E}">
        <p14:creationId xmlns:p14="http://schemas.microsoft.com/office/powerpoint/2010/main" val="1569623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790A5-B594-7CA4-9365-865F3DA67C63}"/>
              </a:ext>
            </a:extLst>
          </p:cNvPr>
          <p:cNvSpPr>
            <a:spLocks noGrp="1"/>
          </p:cNvSpPr>
          <p:nvPr>
            <p:ph type="title"/>
          </p:nvPr>
        </p:nvSpPr>
        <p:spPr/>
        <p:txBody>
          <a:bodyPr/>
          <a:lstStyle/>
          <a:p>
            <a:r>
              <a:rPr lang="en-US" dirty="0"/>
              <a:t>Value Proposition</a:t>
            </a:r>
          </a:p>
        </p:txBody>
      </p:sp>
      <p:sp>
        <p:nvSpPr>
          <p:cNvPr id="3" name="Content Placeholder 2">
            <a:extLst>
              <a:ext uri="{FF2B5EF4-FFF2-40B4-BE49-F238E27FC236}">
                <a16:creationId xmlns:a16="http://schemas.microsoft.com/office/drawing/2014/main" id="{5FC7E40D-5009-FC58-B18E-59DF4BDE3E7E}"/>
              </a:ext>
            </a:extLst>
          </p:cNvPr>
          <p:cNvSpPr>
            <a:spLocks noGrp="1"/>
          </p:cNvSpPr>
          <p:nvPr>
            <p:ph idx="1"/>
          </p:nvPr>
        </p:nvSpPr>
        <p:spPr/>
        <p:txBody>
          <a:bodyPr/>
          <a:lstStyle/>
          <a:p>
            <a:r>
              <a:rPr lang="en-US" dirty="0"/>
              <a:t>Our company helps woman ranging from young adults to middle-age in having a comfortable experience with their makeup and/or fake tanner with no stains by reducing any transfer of product on fabrics and keeping product locked in place unlike your average setting spray.</a:t>
            </a:r>
          </a:p>
        </p:txBody>
      </p:sp>
      <p:sp>
        <p:nvSpPr>
          <p:cNvPr id="4" name="Title 1">
            <a:extLst>
              <a:ext uri="{FF2B5EF4-FFF2-40B4-BE49-F238E27FC236}">
                <a16:creationId xmlns:a16="http://schemas.microsoft.com/office/drawing/2014/main" id="{12C8150C-2BAD-AA6A-715B-B4A8E0362179}"/>
              </a:ext>
            </a:extLst>
          </p:cNvPr>
          <p:cNvSpPr txBox="1">
            <a:spLocks/>
          </p:cNvSpPr>
          <p:nvPr/>
        </p:nvSpPr>
        <p:spPr>
          <a:xfrm>
            <a:off x="0" y="233275"/>
            <a:ext cx="12192000" cy="109728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dirty="0"/>
              <a:t>  Value Proposition</a:t>
            </a:r>
          </a:p>
        </p:txBody>
      </p:sp>
    </p:spTree>
    <p:extLst>
      <p:ext uri="{BB962C8B-B14F-4D97-AF65-F5344CB8AC3E}">
        <p14:creationId xmlns:p14="http://schemas.microsoft.com/office/powerpoint/2010/main" val="491361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30000">
              <a:schemeClr val="accent1">
                <a:lumMod val="5000"/>
                <a:lumOff val="95000"/>
                <a:alpha val="47266"/>
              </a:schemeClr>
            </a:gs>
            <a:gs pos="74000">
              <a:schemeClr val="accent1">
                <a:lumMod val="45000"/>
                <a:lumOff val="55000"/>
              </a:schemeClr>
            </a:gs>
            <a:gs pos="88000">
              <a:schemeClr val="accent1">
                <a:lumMod val="45000"/>
                <a:lumOff val="55000"/>
              </a:schemeClr>
            </a:gs>
            <a:gs pos="96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0AC91-E6A4-79FC-A748-C3A8E397C116}"/>
              </a:ext>
            </a:extLst>
          </p:cNvPr>
          <p:cNvSpPr>
            <a:spLocks noGrp="1"/>
          </p:cNvSpPr>
          <p:nvPr>
            <p:ph type="title"/>
          </p:nvPr>
        </p:nvSpPr>
        <p:spPr>
          <a:xfrm>
            <a:off x="0" y="378231"/>
            <a:ext cx="12192000" cy="901693"/>
          </a:xfrm>
        </p:spPr>
        <p:style>
          <a:lnRef idx="2">
            <a:schemeClr val="accent1">
              <a:shade val="15000"/>
            </a:schemeClr>
          </a:lnRef>
          <a:fillRef idx="1">
            <a:schemeClr val="accent1"/>
          </a:fillRef>
          <a:effectRef idx="0">
            <a:schemeClr val="accent1"/>
          </a:effectRef>
          <a:fontRef idx="minor">
            <a:schemeClr val="lt1"/>
          </a:fontRef>
        </p:style>
        <p:txBody>
          <a:bodyPr>
            <a:normAutofit fontScale="90000"/>
          </a:bodyPr>
          <a:lstStyle/>
          <a:p>
            <a:pPr>
              <a:lnSpc>
                <a:spcPct val="90000"/>
              </a:lnSpc>
            </a:pPr>
            <a:br>
              <a:rPr lang="en-US" sz="1600" b="0" i="0" dirty="0">
                <a:effectLst/>
                <a:highlight>
                  <a:srgbClr val="F2F2F2"/>
                </a:highlight>
                <a:latin typeface="Lato" panose="020F0502020204030203" pitchFamily="34" charset="0"/>
              </a:rPr>
            </a:br>
            <a:br>
              <a:rPr lang="en-US" sz="1600" dirty="0"/>
            </a:br>
            <a:r>
              <a:rPr lang="en-US" sz="1600" dirty="0"/>
              <a:t>           </a:t>
            </a:r>
            <a:r>
              <a:rPr lang="en-US" sz="3200" b="1" dirty="0"/>
              <a:t>Meet The CEO</a:t>
            </a:r>
          </a:p>
        </p:txBody>
      </p:sp>
      <p:sp>
        <p:nvSpPr>
          <p:cNvPr id="3" name="Content Placeholder 2">
            <a:extLst>
              <a:ext uri="{FF2B5EF4-FFF2-40B4-BE49-F238E27FC236}">
                <a16:creationId xmlns:a16="http://schemas.microsoft.com/office/drawing/2014/main" id="{1A21FD07-F85C-ECE0-FA5F-9F3B1E672841}"/>
              </a:ext>
            </a:extLst>
          </p:cNvPr>
          <p:cNvSpPr>
            <a:spLocks noGrp="1"/>
          </p:cNvSpPr>
          <p:nvPr>
            <p:ph idx="1"/>
          </p:nvPr>
        </p:nvSpPr>
        <p:spPr>
          <a:xfrm>
            <a:off x="726857" y="2647366"/>
            <a:ext cx="5737860" cy="3666980"/>
          </a:xfrm>
        </p:spPr>
        <p:txBody>
          <a:bodyPr>
            <a:normAutofit/>
          </a:bodyPr>
          <a:lstStyle/>
          <a:p>
            <a:pPr>
              <a:lnSpc>
                <a:spcPct val="110000"/>
              </a:lnSpc>
            </a:pPr>
            <a:r>
              <a:rPr lang="en-US" sz="2000" dirty="0"/>
              <a:t>I have always loved makeup, tanning products, and all things glamorous, which inspired me to create Glamour Shield—I hope you enjoy it as much as I do. </a:t>
            </a:r>
          </a:p>
          <a:p>
            <a:pPr>
              <a:lnSpc>
                <a:spcPct val="110000"/>
              </a:lnSpc>
            </a:pPr>
            <a:r>
              <a:rPr lang="en-US" sz="2000" dirty="0"/>
              <a:t>As a Florida native who loves the outdoors, I know the struggle of makeup melting in humid weather, and this product ensures you stay flawless all day.</a:t>
            </a:r>
          </a:p>
        </p:txBody>
      </p:sp>
      <p:pic>
        <p:nvPicPr>
          <p:cNvPr id="5" name="Picture 4" descr="A person with long brown hair&#10;&#10;Description automatically generated">
            <a:extLst>
              <a:ext uri="{FF2B5EF4-FFF2-40B4-BE49-F238E27FC236}">
                <a16:creationId xmlns:a16="http://schemas.microsoft.com/office/drawing/2014/main" id="{9D3911D6-EFB3-44DA-A477-20AA2F007059}"/>
              </a:ext>
            </a:extLst>
          </p:cNvPr>
          <p:cNvPicPr>
            <a:picLocks noChangeAspect="1"/>
          </p:cNvPicPr>
          <p:nvPr/>
        </p:nvPicPr>
        <p:blipFill rotWithShape="1">
          <a:blip r:embed="rId3"/>
          <a:srcRect t="11467" b="24651"/>
          <a:stretch/>
        </p:blipFill>
        <p:spPr>
          <a:xfrm>
            <a:off x="7191574" y="1279924"/>
            <a:ext cx="4006857" cy="5578076"/>
          </a:xfrm>
          <a:prstGeom prst="rect">
            <a:avLst/>
          </a:prstGeom>
        </p:spPr>
      </p:pic>
    </p:spTree>
    <p:extLst>
      <p:ext uri="{BB962C8B-B14F-4D97-AF65-F5344CB8AC3E}">
        <p14:creationId xmlns:p14="http://schemas.microsoft.com/office/powerpoint/2010/main" val="3876480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30000">
              <a:schemeClr val="accent1">
                <a:alpha val="24000"/>
                <a:lumMod val="41000"/>
                <a:lumOff val="59000"/>
              </a:schemeClr>
            </a:gs>
            <a:gs pos="74000">
              <a:schemeClr val="accent1">
                <a:lumMod val="45000"/>
                <a:lumOff val="55000"/>
              </a:schemeClr>
            </a:gs>
            <a:gs pos="88000">
              <a:schemeClr val="accent1">
                <a:lumMod val="45000"/>
                <a:lumOff val="55000"/>
              </a:schemeClr>
            </a:gs>
            <a:gs pos="96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20FCB-04A9-96E0-C93D-B7D15F62B26B}"/>
              </a:ext>
            </a:extLst>
          </p:cNvPr>
          <p:cNvSpPr>
            <a:spLocks noGrp="1"/>
          </p:cNvSpPr>
          <p:nvPr>
            <p:ph type="title"/>
          </p:nvPr>
        </p:nvSpPr>
        <p:spPr>
          <a:xfrm>
            <a:off x="0" y="609600"/>
            <a:ext cx="12192001" cy="1320800"/>
          </a:xfrm>
        </p:spPr>
        <p:style>
          <a:lnRef idx="3">
            <a:schemeClr val="lt1"/>
          </a:lnRef>
          <a:fillRef idx="1">
            <a:schemeClr val="accent1"/>
          </a:fillRef>
          <a:effectRef idx="1">
            <a:schemeClr val="accent1"/>
          </a:effectRef>
          <a:fontRef idx="minor">
            <a:schemeClr val="lt1"/>
          </a:fontRef>
        </p:style>
        <p:txBody>
          <a:bodyPr anchor="ctr">
            <a:normAutofit/>
          </a:bodyPr>
          <a:lstStyle/>
          <a:p>
            <a:r>
              <a:rPr lang="en-US" b="1" dirty="0"/>
              <a:t>Summary Slide</a:t>
            </a:r>
          </a:p>
        </p:txBody>
      </p:sp>
      <p:sp>
        <p:nvSpPr>
          <p:cNvPr id="3" name="Content Placeholder 2">
            <a:extLst>
              <a:ext uri="{FF2B5EF4-FFF2-40B4-BE49-F238E27FC236}">
                <a16:creationId xmlns:a16="http://schemas.microsoft.com/office/drawing/2014/main" id="{3D705060-F5BC-99B5-5181-F5A07EB7689F}"/>
              </a:ext>
            </a:extLst>
          </p:cNvPr>
          <p:cNvSpPr>
            <a:spLocks noGrp="1"/>
          </p:cNvSpPr>
          <p:nvPr>
            <p:ph idx="1"/>
          </p:nvPr>
        </p:nvSpPr>
        <p:spPr>
          <a:xfrm>
            <a:off x="671361" y="2160589"/>
            <a:ext cx="2930517" cy="3880773"/>
          </a:xfrm>
        </p:spPr>
        <p:txBody>
          <a:bodyPr>
            <a:normAutofit lnSpcReduction="10000"/>
          </a:bodyPr>
          <a:lstStyle/>
          <a:p>
            <a:pPr>
              <a:lnSpc>
                <a:spcPct val="90000"/>
              </a:lnSpc>
            </a:pPr>
            <a:r>
              <a:rPr lang="en-US" dirty="0"/>
              <a:t>Our mission is to provide a revolutionary setting spray that shields makeup and fake-tan from transferring onto other surfaces while keeping your look fresh and flawless all day. </a:t>
            </a:r>
          </a:p>
          <a:p>
            <a:pPr>
              <a:lnSpc>
                <a:spcPct val="90000"/>
              </a:lnSpc>
            </a:pPr>
            <a:r>
              <a:rPr lang="en-US" dirty="0"/>
              <a:t>We aim to empower individuals to confidently wear their makeup without the worry of smudging, transferring, or fading.</a:t>
            </a:r>
          </a:p>
        </p:txBody>
      </p:sp>
      <p:pic>
        <p:nvPicPr>
          <p:cNvPr id="5" name="Picture 4" descr="A makeup brush with three shades of brown brushed beside it">
            <a:extLst>
              <a:ext uri="{FF2B5EF4-FFF2-40B4-BE49-F238E27FC236}">
                <a16:creationId xmlns:a16="http://schemas.microsoft.com/office/drawing/2014/main" id="{8B569153-A2CD-E429-5BA8-2C7179DB7C4F}"/>
              </a:ext>
            </a:extLst>
          </p:cNvPr>
          <p:cNvPicPr>
            <a:picLocks noChangeAspect="1"/>
          </p:cNvPicPr>
          <p:nvPr/>
        </p:nvPicPr>
        <p:blipFill>
          <a:blip r:embed="rId3"/>
          <a:srcRect l="9091" t="14880" b="8511"/>
          <a:stretch/>
        </p:blipFill>
        <p:spPr>
          <a:xfrm>
            <a:off x="5396059" y="3876425"/>
            <a:ext cx="3912061" cy="2601747"/>
          </a:xfrm>
          <a:prstGeom prst="rect">
            <a:avLst/>
          </a:prstGeom>
          <a:solidFill>
            <a:srgbClr val="000000"/>
          </a:solidFill>
          <a:ln>
            <a:solidFill>
              <a:schemeClr val="accent1"/>
            </a:solidFill>
          </a:ln>
          <a:effectLst>
            <a:glow rad="850552">
              <a:schemeClr val="accent1">
                <a:alpha val="16032"/>
              </a:schemeClr>
            </a:glow>
            <a:softEdge rad="73853"/>
          </a:effectLst>
        </p:spPr>
      </p:pic>
      <p:pic>
        <p:nvPicPr>
          <p:cNvPr id="7" name="Graphic 6" descr="Adhesive Bandage outline">
            <a:extLst>
              <a:ext uri="{FF2B5EF4-FFF2-40B4-BE49-F238E27FC236}">
                <a16:creationId xmlns:a16="http://schemas.microsoft.com/office/drawing/2014/main" id="{DD8C4D61-1B90-1C02-7BED-2ED37B0905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1899" y="1792156"/>
            <a:ext cx="2602341" cy="2602341"/>
          </a:xfrm>
          <a:prstGeom prst="rect">
            <a:avLst/>
          </a:prstGeom>
        </p:spPr>
      </p:pic>
    </p:spTree>
    <p:extLst>
      <p:ext uri="{BB962C8B-B14F-4D97-AF65-F5344CB8AC3E}">
        <p14:creationId xmlns:p14="http://schemas.microsoft.com/office/powerpoint/2010/main" val="1041879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Why You Don't Want Stained Bed Sheets After Self-Tanning">
            <a:extLst>
              <a:ext uri="{FF2B5EF4-FFF2-40B4-BE49-F238E27FC236}">
                <a16:creationId xmlns:a16="http://schemas.microsoft.com/office/drawing/2014/main" id="{84D5284C-24B9-3187-D2E9-542AB80543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091" t="18334" b="13711"/>
          <a:stretch/>
        </p:blipFill>
        <p:spPr bwMode="auto">
          <a:xfrm>
            <a:off x="-3571"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5" name="Isosceles Triangle 2054">
            <a:extLst>
              <a:ext uri="{FF2B5EF4-FFF2-40B4-BE49-F238E27FC236}">
                <a16:creationId xmlns:a16="http://schemas.microsoft.com/office/drawing/2014/main" id="{3167F201-EA3A-41F3-8305-5985A44A9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57" name="Parallelogram 2056">
            <a:extLst>
              <a:ext uri="{FF2B5EF4-FFF2-40B4-BE49-F238E27FC236}">
                <a16:creationId xmlns:a16="http://schemas.microsoft.com/office/drawing/2014/main" id="{FFD44D11-B1C5-420A-9591-370DC8BAA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4541" y="0"/>
            <a:ext cx="7315200" cy="6858000"/>
          </a:xfrm>
          <a:prstGeom prst="parallelogram">
            <a:avLst>
              <a:gd name="adj" fmla="val 14937"/>
            </a:avLst>
          </a:prstGeom>
          <a:solidFill>
            <a:schemeClr val="bg1">
              <a:alpha val="9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59" name="Straight Connector 2058">
            <a:extLst>
              <a:ext uri="{FF2B5EF4-FFF2-40B4-BE49-F238E27FC236}">
                <a16:creationId xmlns:a16="http://schemas.microsoft.com/office/drawing/2014/main" id="{9FF46BC6-C78D-47E7-87CF-A1DD38B02B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61" name="Straight Connector 2060">
            <a:extLst>
              <a:ext uri="{FF2B5EF4-FFF2-40B4-BE49-F238E27FC236}">
                <a16:creationId xmlns:a16="http://schemas.microsoft.com/office/drawing/2014/main" id="{BE3C958F-F320-49F4-9AB7-FD2F51A771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63" name="Rectangle 23">
            <a:extLst>
              <a:ext uri="{FF2B5EF4-FFF2-40B4-BE49-F238E27FC236}">
                <a16:creationId xmlns:a16="http://schemas.microsoft.com/office/drawing/2014/main" id="{1C4DC544-6AEA-484E-A978-32384E2F9B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5" name="Rectangle 25">
            <a:extLst>
              <a:ext uri="{FF2B5EF4-FFF2-40B4-BE49-F238E27FC236}">
                <a16:creationId xmlns:a16="http://schemas.microsoft.com/office/drawing/2014/main" id="{A1F1470C-B594-449D-A8CD-EB7BC156F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7" name="Isosceles Triangle 2066">
            <a:extLst>
              <a:ext uri="{FF2B5EF4-FFF2-40B4-BE49-F238E27FC236}">
                <a16:creationId xmlns:a16="http://schemas.microsoft.com/office/drawing/2014/main" id="{B809F8B1-FE88-427F-98C6-1B8CFED80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4A84C70-BAA5-AD80-7F7E-FD82B61223D8}"/>
              </a:ext>
            </a:extLst>
          </p:cNvPr>
          <p:cNvSpPr>
            <a:spLocks noGrp="1"/>
          </p:cNvSpPr>
          <p:nvPr>
            <p:ph type="ctrTitle"/>
          </p:nvPr>
        </p:nvSpPr>
        <p:spPr>
          <a:xfrm>
            <a:off x="4895913" y="-1715"/>
            <a:ext cx="7315201" cy="1759345"/>
          </a:xfrm>
        </p:spPr>
        <p:style>
          <a:lnRef idx="3">
            <a:schemeClr val="lt1"/>
          </a:lnRef>
          <a:fillRef idx="1">
            <a:schemeClr val="accent1"/>
          </a:fillRef>
          <a:effectRef idx="1">
            <a:schemeClr val="accent1"/>
          </a:effectRef>
          <a:fontRef idx="minor">
            <a:schemeClr val="lt1"/>
          </a:fontRef>
        </p:style>
        <p:txBody>
          <a:bodyPr>
            <a:normAutofit/>
          </a:bodyPr>
          <a:lstStyle/>
          <a:p>
            <a:pPr>
              <a:lnSpc>
                <a:spcPct val="90000"/>
              </a:lnSpc>
            </a:pPr>
            <a:r>
              <a:rPr lang="en-US" sz="1600" dirty="0">
                <a:solidFill>
                  <a:schemeClr val="bg1"/>
                </a:solidFill>
              </a:rPr>
              <a:t>. </a:t>
            </a:r>
            <a:br>
              <a:rPr lang="en-US" sz="1600" dirty="0"/>
            </a:br>
            <a:endParaRPr lang="en-US" sz="1600" dirty="0"/>
          </a:p>
        </p:txBody>
      </p:sp>
      <p:sp>
        <p:nvSpPr>
          <p:cNvPr id="3" name="Subtitle 2">
            <a:extLst>
              <a:ext uri="{FF2B5EF4-FFF2-40B4-BE49-F238E27FC236}">
                <a16:creationId xmlns:a16="http://schemas.microsoft.com/office/drawing/2014/main" id="{84BAEE34-E6BE-838C-AB0A-9E032A4BC0EF}"/>
              </a:ext>
            </a:extLst>
          </p:cNvPr>
          <p:cNvSpPr>
            <a:spLocks noGrp="1"/>
          </p:cNvSpPr>
          <p:nvPr>
            <p:ph type="subTitle" idx="1"/>
          </p:nvPr>
        </p:nvSpPr>
        <p:spPr>
          <a:xfrm>
            <a:off x="4187666" y="3079483"/>
            <a:ext cx="4408431" cy="1921337"/>
          </a:xfrm>
        </p:spPr>
        <p:txBody>
          <a:bodyPr>
            <a:noAutofit/>
          </a:bodyPr>
          <a:lstStyle/>
          <a:p>
            <a:pPr marL="285750" indent="-285750" algn="just">
              <a:lnSpc>
                <a:spcPct val="90000"/>
              </a:lnSpc>
              <a:buFont typeface="Arial" panose="020B0604020202020204" pitchFamily="34" charset="0"/>
              <a:buChar char="•"/>
            </a:pPr>
            <a:r>
              <a:rPr lang="en-US" sz="1600" dirty="0">
                <a:solidFill>
                  <a:schemeClr val="tx1"/>
                </a:solidFill>
              </a:rPr>
              <a:t>Hard stains with an even more difficult removal</a:t>
            </a:r>
          </a:p>
          <a:p>
            <a:pPr marL="285750" indent="-285750" algn="just">
              <a:lnSpc>
                <a:spcPct val="90000"/>
              </a:lnSpc>
              <a:buFont typeface="Arial" panose="020B0604020202020204" pitchFamily="34" charset="0"/>
              <a:buChar char="•"/>
            </a:pPr>
            <a:r>
              <a:rPr lang="en-US" sz="1600" dirty="0">
                <a:solidFill>
                  <a:schemeClr val="tx1"/>
                </a:solidFill>
              </a:rPr>
              <a:t>Can have a detrimental effect on your favorite fabrics.</a:t>
            </a:r>
          </a:p>
          <a:p>
            <a:pPr marL="285750" indent="-285750" algn="just">
              <a:lnSpc>
                <a:spcPct val="90000"/>
              </a:lnSpc>
              <a:buFont typeface="Arial" panose="020B0604020202020204" pitchFamily="34" charset="0"/>
              <a:buChar char="•"/>
            </a:pPr>
            <a:r>
              <a:rPr lang="en-US" sz="1600" dirty="0">
                <a:solidFill>
                  <a:schemeClr val="tx1"/>
                </a:solidFill>
              </a:rPr>
              <a:t>Uneven wear and smudging.</a:t>
            </a:r>
          </a:p>
        </p:txBody>
      </p:sp>
      <p:sp>
        <p:nvSpPr>
          <p:cNvPr id="2069" name="Rectangle 27">
            <a:extLst>
              <a:ext uri="{FF2B5EF4-FFF2-40B4-BE49-F238E27FC236}">
                <a16:creationId xmlns:a16="http://schemas.microsoft.com/office/drawing/2014/main" id="{2050D290-680D-48D7-9488-498F59E54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71" name="Rectangle 28">
            <a:extLst>
              <a:ext uri="{FF2B5EF4-FFF2-40B4-BE49-F238E27FC236}">
                <a16:creationId xmlns:a16="http://schemas.microsoft.com/office/drawing/2014/main" id="{E8C81616-E276-41D8-92C5-1C891FE99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73" name="Rectangle 29">
            <a:extLst>
              <a:ext uri="{FF2B5EF4-FFF2-40B4-BE49-F238E27FC236}">
                <a16:creationId xmlns:a16="http://schemas.microsoft.com/office/drawing/2014/main" id="{86BBDB21-2BF1-4C2F-A790-19FBC789C3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75" name="Isosceles Triangle 2074">
            <a:extLst>
              <a:ext uri="{FF2B5EF4-FFF2-40B4-BE49-F238E27FC236}">
                <a16:creationId xmlns:a16="http://schemas.microsoft.com/office/drawing/2014/main" id="{E78FF87C-9F4A-4F75-998D-3ECB6543B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1" name="Graphic 30" descr="Stained Clothing with solid fill">
            <a:extLst>
              <a:ext uri="{FF2B5EF4-FFF2-40B4-BE49-F238E27FC236}">
                <a16:creationId xmlns:a16="http://schemas.microsoft.com/office/drawing/2014/main" id="{C2AB3729-0423-DC64-0631-045CDB0238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60785" y="2454398"/>
            <a:ext cx="743858" cy="743858"/>
          </a:xfrm>
          <a:prstGeom prst="rect">
            <a:avLst/>
          </a:prstGeom>
        </p:spPr>
      </p:pic>
      <p:pic>
        <p:nvPicPr>
          <p:cNvPr id="33" name="Graphic 32" descr="Angry face with solid fill with solid fill">
            <a:extLst>
              <a:ext uri="{FF2B5EF4-FFF2-40B4-BE49-F238E27FC236}">
                <a16:creationId xmlns:a16="http://schemas.microsoft.com/office/drawing/2014/main" id="{87B865C3-ECBA-8459-9E57-B60027D2C49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93385" y="3359128"/>
            <a:ext cx="548905" cy="548905"/>
          </a:xfrm>
          <a:prstGeom prst="rect">
            <a:avLst/>
          </a:prstGeom>
        </p:spPr>
      </p:pic>
      <p:pic>
        <p:nvPicPr>
          <p:cNvPr id="35" name="Graphic 34" descr="Checkmark outline">
            <a:extLst>
              <a:ext uri="{FF2B5EF4-FFF2-40B4-BE49-F238E27FC236}">
                <a16:creationId xmlns:a16="http://schemas.microsoft.com/office/drawing/2014/main" id="{A27AB8F6-A63E-D742-D665-F7A7A544AC6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981485" y="3885418"/>
            <a:ext cx="802540" cy="802540"/>
          </a:xfrm>
          <a:prstGeom prst="rect">
            <a:avLst/>
          </a:prstGeom>
        </p:spPr>
      </p:pic>
      <p:sp>
        <p:nvSpPr>
          <p:cNvPr id="4" name="TextBox 3">
            <a:extLst>
              <a:ext uri="{FF2B5EF4-FFF2-40B4-BE49-F238E27FC236}">
                <a16:creationId xmlns:a16="http://schemas.microsoft.com/office/drawing/2014/main" id="{4A39FA99-F304-B47A-7296-2BEE7E7FA9BE}"/>
              </a:ext>
            </a:extLst>
          </p:cNvPr>
          <p:cNvSpPr txBox="1"/>
          <p:nvPr/>
        </p:nvSpPr>
        <p:spPr>
          <a:xfrm>
            <a:off x="5028197" y="711116"/>
            <a:ext cx="3265714" cy="584775"/>
          </a:xfrm>
          <a:prstGeom prst="rect">
            <a:avLst/>
          </a:prstGeom>
          <a:noFill/>
        </p:spPr>
        <p:txBody>
          <a:bodyPr wrap="square" rtlCol="0">
            <a:spAutoFit/>
          </a:bodyPr>
          <a:lstStyle/>
          <a:p>
            <a:r>
              <a:rPr lang="en-US" sz="3200" b="0" u="sng" dirty="0">
                <a:solidFill>
                  <a:schemeClr val="bg1"/>
                </a:solidFill>
              </a:rPr>
              <a:t>The Problem</a:t>
            </a:r>
            <a:r>
              <a:rPr lang="en-US" sz="3200" u="sng" dirty="0">
                <a:solidFill>
                  <a:schemeClr val="bg1"/>
                </a:solidFill>
              </a:rPr>
              <a:t>?</a:t>
            </a:r>
          </a:p>
        </p:txBody>
      </p:sp>
      <p:sp>
        <p:nvSpPr>
          <p:cNvPr id="5" name="TextBox 4">
            <a:extLst>
              <a:ext uri="{FF2B5EF4-FFF2-40B4-BE49-F238E27FC236}">
                <a16:creationId xmlns:a16="http://schemas.microsoft.com/office/drawing/2014/main" id="{7E0E1CC3-4126-3BB2-3EBE-B476D9206550}"/>
              </a:ext>
            </a:extLst>
          </p:cNvPr>
          <p:cNvSpPr txBox="1"/>
          <p:nvPr/>
        </p:nvSpPr>
        <p:spPr>
          <a:xfrm>
            <a:off x="4332890" y="1779048"/>
            <a:ext cx="7855538" cy="646331"/>
          </a:xfrm>
          <a:prstGeom prst="rect">
            <a:avLst/>
          </a:prstGeom>
          <a:gradFill>
            <a:gsLst>
              <a:gs pos="0">
                <a:schemeClr val="accent1">
                  <a:lumMod val="0"/>
                  <a:lumOff val="100000"/>
                </a:schemeClr>
              </a:gs>
              <a:gs pos="4000">
                <a:schemeClr val="accent1">
                  <a:lumMod val="45000"/>
                  <a:lumOff val="55000"/>
                </a:schemeClr>
              </a:gs>
              <a:gs pos="88000">
                <a:schemeClr val="accent1">
                  <a:lumMod val="45000"/>
                  <a:lumOff val="55000"/>
                </a:schemeClr>
              </a:gs>
              <a:gs pos="96000">
                <a:schemeClr val="accent1">
                  <a:lumMod val="30000"/>
                  <a:lumOff val="70000"/>
                </a:schemeClr>
              </a:gs>
            </a:gsLst>
            <a:lin ang="5400000" scaled="1"/>
          </a:gradFill>
          <a:ln>
            <a:noFill/>
          </a:ln>
          <a:effectLst>
            <a:outerShdw blurRad="309274" dist="50800" dir="5400000" sx="1000" sy="1000" algn="ctr" rotWithShape="0">
              <a:srgbClr val="000000"/>
            </a:outerShdw>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1800" b="1" dirty="0"/>
              <a:t>Self –tan and makeup transferring on to other valuables of yours can be aggravating and costly.</a:t>
            </a:r>
            <a:endParaRPr lang="en-US" b="1" dirty="0"/>
          </a:p>
        </p:txBody>
      </p:sp>
    </p:spTree>
    <p:extLst>
      <p:ext uri="{BB962C8B-B14F-4D97-AF65-F5344CB8AC3E}">
        <p14:creationId xmlns:p14="http://schemas.microsoft.com/office/powerpoint/2010/main" val="150946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ECCE7-A5D7-CA96-F559-5418FD5963F1}"/>
              </a:ext>
            </a:extLst>
          </p:cNvPr>
          <p:cNvSpPr>
            <a:spLocks noGrp="1"/>
          </p:cNvSpPr>
          <p:nvPr>
            <p:ph type="title"/>
          </p:nvPr>
        </p:nvSpPr>
        <p:spPr>
          <a:xfrm>
            <a:off x="0" y="609600"/>
            <a:ext cx="12192000" cy="1320800"/>
          </a:xfrm>
        </p:spPr>
        <p:style>
          <a:lnRef idx="3">
            <a:schemeClr val="lt1"/>
          </a:lnRef>
          <a:fillRef idx="1">
            <a:schemeClr val="accent1"/>
          </a:fillRef>
          <a:effectRef idx="1">
            <a:schemeClr val="accent1"/>
          </a:effectRef>
          <a:fontRef idx="minor">
            <a:schemeClr val="lt1"/>
          </a:fontRef>
        </p:style>
        <p:txBody>
          <a:bodyPr anchor="t">
            <a:normAutofit/>
          </a:bodyPr>
          <a:lstStyle/>
          <a:p>
            <a:r>
              <a:rPr lang="en-US" dirty="0"/>
              <a:t>  Solution</a:t>
            </a:r>
          </a:p>
        </p:txBody>
      </p:sp>
      <p:pic>
        <p:nvPicPr>
          <p:cNvPr id="21" name="Picture 20" descr="A person spraying a spray&#10;&#10;Description automatically generated">
            <a:extLst>
              <a:ext uri="{FF2B5EF4-FFF2-40B4-BE49-F238E27FC236}">
                <a16:creationId xmlns:a16="http://schemas.microsoft.com/office/drawing/2014/main" id="{4F2BF150-8E13-735A-44F2-755CDFAE6840}"/>
              </a:ext>
            </a:extLst>
          </p:cNvPr>
          <p:cNvPicPr>
            <a:picLocks noChangeAspect="1"/>
          </p:cNvPicPr>
          <p:nvPr/>
        </p:nvPicPr>
        <p:blipFill>
          <a:blip r:embed="rId3">
            <a:extLst>
              <a:ext uri="{837473B0-CC2E-450A-ABE3-18F120FF3D39}">
                <a1611:picAttrSrcUrl xmlns:a1611="http://schemas.microsoft.com/office/drawing/2016/11/main" r:id="rId4"/>
              </a:ext>
            </a:extLst>
          </a:blip>
          <a:srcRect l="19165" r="6916" b="-1"/>
          <a:stretch/>
        </p:blipFill>
        <p:spPr>
          <a:xfrm>
            <a:off x="4857451" y="2159331"/>
            <a:ext cx="4415050" cy="3882362"/>
          </a:xfrm>
          <a:prstGeom prst="rect">
            <a:avLst/>
          </a:prstGeom>
        </p:spPr>
      </p:pic>
      <p:sp>
        <p:nvSpPr>
          <p:cNvPr id="17" name="TextBox 16">
            <a:extLst>
              <a:ext uri="{FF2B5EF4-FFF2-40B4-BE49-F238E27FC236}">
                <a16:creationId xmlns:a16="http://schemas.microsoft.com/office/drawing/2014/main" id="{4F855914-B6B6-C416-0076-27FA65A7C1D1}"/>
              </a:ext>
            </a:extLst>
          </p:cNvPr>
          <p:cNvSpPr txBox="1"/>
          <p:nvPr/>
        </p:nvSpPr>
        <p:spPr>
          <a:xfrm>
            <a:off x="9649317" y="6870700"/>
            <a:ext cx="254268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lepotica.rs/koza-2/kako-se-pravilno-koriste-proizvodi-sa-hijaluronskom-kiselinom">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
        <p:nvSpPr>
          <p:cNvPr id="23" name="TextBox 22">
            <a:extLst>
              <a:ext uri="{FF2B5EF4-FFF2-40B4-BE49-F238E27FC236}">
                <a16:creationId xmlns:a16="http://schemas.microsoft.com/office/drawing/2014/main" id="{AA083192-38C1-1F22-9953-8CE52178A969}"/>
              </a:ext>
            </a:extLst>
          </p:cNvPr>
          <p:cNvSpPr txBox="1"/>
          <p:nvPr/>
        </p:nvSpPr>
        <p:spPr>
          <a:xfrm>
            <a:off x="7093934" y="6870700"/>
            <a:ext cx="254268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lepotica.rs/koza-2/kako-se-pravilno-koriste-proizvodi-sa-hijaluronskom-kiselinom">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graphicFrame>
        <p:nvGraphicFramePr>
          <p:cNvPr id="4" name="Content Placeholder 3">
            <a:extLst>
              <a:ext uri="{FF2B5EF4-FFF2-40B4-BE49-F238E27FC236}">
                <a16:creationId xmlns:a16="http://schemas.microsoft.com/office/drawing/2014/main" id="{AA934A09-F477-E89C-178F-07FEA028EA6F}"/>
              </a:ext>
            </a:extLst>
          </p:cNvPr>
          <p:cNvGraphicFramePr>
            <a:graphicFrameLocks noGrp="1"/>
          </p:cNvGraphicFramePr>
          <p:nvPr>
            <p:ph idx="1"/>
            <p:extLst>
              <p:ext uri="{D42A27DB-BD31-4B8C-83A1-F6EECF244321}">
                <p14:modId xmlns:p14="http://schemas.microsoft.com/office/powerpoint/2010/main" val="1189639220"/>
              </p:ext>
            </p:extLst>
          </p:nvPr>
        </p:nvGraphicFramePr>
        <p:xfrm>
          <a:off x="677334" y="2160589"/>
          <a:ext cx="3957349" cy="388077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008668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E66CA-ACA2-7F5A-8A2F-83AB5D7CB030}"/>
              </a:ext>
            </a:extLst>
          </p:cNvPr>
          <p:cNvSpPr>
            <a:spLocks noGrp="1"/>
          </p:cNvSpPr>
          <p:nvPr>
            <p:ph type="title"/>
          </p:nvPr>
        </p:nvSpPr>
        <p:spPr>
          <a:xfrm>
            <a:off x="0" y="718494"/>
            <a:ext cx="12192000" cy="945662"/>
          </a:xfrm>
        </p:spPr>
        <p:style>
          <a:lnRef idx="3">
            <a:schemeClr val="lt1"/>
          </a:lnRef>
          <a:fillRef idx="1">
            <a:schemeClr val="accent1"/>
          </a:fillRef>
          <a:effectRef idx="1">
            <a:schemeClr val="accent1"/>
          </a:effectRef>
          <a:fontRef idx="minor">
            <a:schemeClr val="lt1"/>
          </a:fontRef>
        </p:style>
        <p:txBody>
          <a:bodyPr>
            <a:normAutofit/>
          </a:bodyPr>
          <a:lstStyle/>
          <a:p>
            <a:r>
              <a:rPr lang="en-US" dirty="0"/>
              <a:t>   Product</a:t>
            </a:r>
          </a:p>
        </p:txBody>
      </p:sp>
      <p:graphicFrame>
        <p:nvGraphicFramePr>
          <p:cNvPr id="7" name="Content Placeholder 6">
            <a:extLst>
              <a:ext uri="{FF2B5EF4-FFF2-40B4-BE49-F238E27FC236}">
                <a16:creationId xmlns:a16="http://schemas.microsoft.com/office/drawing/2014/main" id="{FFCC3882-FAD2-FD0B-B10B-0E91B2CB35E9}"/>
              </a:ext>
            </a:extLst>
          </p:cNvPr>
          <p:cNvGraphicFramePr>
            <a:graphicFrameLocks noGrp="1"/>
          </p:cNvGraphicFramePr>
          <p:nvPr>
            <p:ph idx="1"/>
            <p:extLst>
              <p:ext uri="{D42A27DB-BD31-4B8C-83A1-F6EECF244321}">
                <p14:modId xmlns:p14="http://schemas.microsoft.com/office/powerpoint/2010/main" val="1621176991"/>
              </p:ext>
            </p:extLst>
          </p:nvPr>
        </p:nvGraphicFramePr>
        <p:xfrm>
          <a:off x="2465406" y="1664156"/>
          <a:ext cx="5217539"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1561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3E2A5-FD9B-2577-541D-3BB1B6946CB6}"/>
              </a:ext>
            </a:extLst>
          </p:cNvPr>
          <p:cNvSpPr>
            <a:spLocks noGrp="1"/>
          </p:cNvSpPr>
          <p:nvPr>
            <p:ph type="title"/>
          </p:nvPr>
        </p:nvSpPr>
        <p:spPr>
          <a:xfrm>
            <a:off x="0" y="223547"/>
            <a:ext cx="12192000" cy="1097280"/>
          </a:xfrm>
        </p:spPr>
        <p:style>
          <a:lnRef idx="3">
            <a:schemeClr val="lt1"/>
          </a:lnRef>
          <a:fillRef idx="1">
            <a:schemeClr val="accent1"/>
          </a:fillRef>
          <a:effectRef idx="1">
            <a:schemeClr val="accent1"/>
          </a:effectRef>
          <a:fontRef idx="minor">
            <a:schemeClr val="lt1"/>
          </a:fontRef>
        </p:style>
        <p:txBody>
          <a:bodyPr/>
          <a:lstStyle/>
          <a:p>
            <a:r>
              <a:rPr lang="en-US" dirty="0"/>
              <a:t>Market Opportunity</a:t>
            </a:r>
          </a:p>
        </p:txBody>
      </p:sp>
      <p:sp>
        <p:nvSpPr>
          <p:cNvPr id="11" name="Connector 10">
            <a:extLst>
              <a:ext uri="{FF2B5EF4-FFF2-40B4-BE49-F238E27FC236}">
                <a16:creationId xmlns:a16="http://schemas.microsoft.com/office/drawing/2014/main" id="{61556BBB-EF95-1E9D-614A-16368642CC09}"/>
              </a:ext>
            </a:extLst>
          </p:cNvPr>
          <p:cNvSpPr/>
          <p:nvPr/>
        </p:nvSpPr>
        <p:spPr>
          <a:xfrm>
            <a:off x="2183363" y="1434396"/>
            <a:ext cx="6158204" cy="5472467"/>
          </a:xfrm>
          <a:prstGeom prst="flowChartConnector">
            <a:avLst/>
          </a:prstGeom>
          <a:solidFill>
            <a:schemeClr val="accent2"/>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nector 11">
            <a:extLst>
              <a:ext uri="{FF2B5EF4-FFF2-40B4-BE49-F238E27FC236}">
                <a16:creationId xmlns:a16="http://schemas.microsoft.com/office/drawing/2014/main" id="{F1F4223E-EEC6-7FA6-FD84-26B33E7052EE}"/>
              </a:ext>
            </a:extLst>
          </p:cNvPr>
          <p:cNvSpPr/>
          <p:nvPr/>
        </p:nvSpPr>
        <p:spPr>
          <a:xfrm>
            <a:off x="2882346" y="2468882"/>
            <a:ext cx="4702628" cy="4249159"/>
          </a:xfrm>
          <a:prstGeom prst="flowChartConnector">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C92C59C-EFC0-A85D-AD43-35F4C02147C3}"/>
              </a:ext>
            </a:extLst>
          </p:cNvPr>
          <p:cNvSpPr/>
          <p:nvPr/>
        </p:nvSpPr>
        <p:spPr>
          <a:xfrm>
            <a:off x="3844212" y="3918857"/>
            <a:ext cx="2780523" cy="2799184"/>
          </a:xfrm>
          <a:prstGeom prst="ellipse">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54E147E-47EE-73ED-54F4-C57D42C3DAC3}"/>
              </a:ext>
            </a:extLst>
          </p:cNvPr>
          <p:cNvSpPr txBox="1"/>
          <p:nvPr/>
        </p:nvSpPr>
        <p:spPr>
          <a:xfrm>
            <a:off x="4404049" y="4777272"/>
            <a:ext cx="1691950" cy="646331"/>
          </a:xfrm>
          <a:prstGeom prst="rect">
            <a:avLst/>
          </a:prstGeom>
          <a:noFill/>
        </p:spPr>
        <p:txBody>
          <a:bodyPr wrap="square" rtlCol="0">
            <a:spAutoFit/>
          </a:bodyPr>
          <a:lstStyle/>
          <a:p>
            <a:r>
              <a:rPr lang="en-US" dirty="0">
                <a:solidFill>
                  <a:schemeClr val="bg1"/>
                </a:solidFill>
              </a:rPr>
              <a:t>My Consumer </a:t>
            </a:r>
          </a:p>
          <a:p>
            <a:r>
              <a:rPr lang="en-US" dirty="0">
                <a:solidFill>
                  <a:schemeClr val="bg1"/>
                </a:solidFill>
              </a:rPr>
              <a:t>    Market</a:t>
            </a:r>
          </a:p>
        </p:txBody>
      </p:sp>
      <p:sp>
        <p:nvSpPr>
          <p:cNvPr id="16" name="TextBox 15">
            <a:extLst>
              <a:ext uri="{FF2B5EF4-FFF2-40B4-BE49-F238E27FC236}">
                <a16:creationId xmlns:a16="http://schemas.microsoft.com/office/drawing/2014/main" id="{0ABA480B-E9ED-076C-256D-D0EAC39F9B0B}"/>
              </a:ext>
            </a:extLst>
          </p:cNvPr>
          <p:cNvSpPr txBox="1"/>
          <p:nvPr/>
        </p:nvSpPr>
        <p:spPr>
          <a:xfrm>
            <a:off x="3882837" y="3237150"/>
            <a:ext cx="2780523" cy="369332"/>
          </a:xfrm>
          <a:prstGeom prst="rect">
            <a:avLst/>
          </a:prstGeom>
          <a:noFill/>
        </p:spPr>
        <p:txBody>
          <a:bodyPr wrap="square" rtlCol="0">
            <a:spAutoFit/>
          </a:bodyPr>
          <a:lstStyle/>
          <a:p>
            <a:r>
              <a:rPr lang="en-US" dirty="0">
                <a:solidFill>
                  <a:schemeClr val="bg1"/>
                </a:solidFill>
              </a:rPr>
              <a:t>The Self- Tanning  Market </a:t>
            </a:r>
          </a:p>
        </p:txBody>
      </p:sp>
      <p:sp>
        <p:nvSpPr>
          <p:cNvPr id="17" name="TextBox 16">
            <a:extLst>
              <a:ext uri="{FF2B5EF4-FFF2-40B4-BE49-F238E27FC236}">
                <a16:creationId xmlns:a16="http://schemas.microsoft.com/office/drawing/2014/main" id="{D48F94A9-36E8-7880-3038-2648451F7149}"/>
              </a:ext>
            </a:extLst>
          </p:cNvPr>
          <p:cNvSpPr txBox="1"/>
          <p:nvPr/>
        </p:nvSpPr>
        <p:spPr>
          <a:xfrm>
            <a:off x="3861568" y="1689480"/>
            <a:ext cx="2801792" cy="646331"/>
          </a:xfrm>
          <a:prstGeom prst="rect">
            <a:avLst/>
          </a:prstGeom>
          <a:noFill/>
        </p:spPr>
        <p:txBody>
          <a:bodyPr wrap="square" rtlCol="0">
            <a:spAutoFit/>
          </a:bodyPr>
          <a:lstStyle/>
          <a:p>
            <a:r>
              <a:rPr lang="en-US" dirty="0">
                <a:solidFill>
                  <a:schemeClr val="bg1"/>
                </a:solidFill>
              </a:rPr>
              <a:t>The Global Self-Tanning and Makeup Market</a:t>
            </a:r>
          </a:p>
        </p:txBody>
      </p:sp>
      <p:sp>
        <p:nvSpPr>
          <p:cNvPr id="18" name="TextBox 17">
            <a:extLst>
              <a:ext uri="{FF2B5EF4-FFF2-40B4-BE49-F238E27FC236}">
                <a16:creationId xmlns:a16="http://schemas.microsoft.com/office/drawing/2014/main" id="{70E1488F-7470-854C-AAC5-859162A62190}"/>
              </a:ext>
            </a:extLst>
          </p:cNvPr>
          <p:cNvSpPr txBox="1"/>
          <p:nvPr/>
        </p:nvSpPr>
        <p:spPr>
          <a:xfrm>
            <a:off x="8283957" y="1753297"/>
            <a:ext cx="3050608" cy="923330"/>
          </a:xfrm>
          <a:prstGeom prst="rect">
            <a:avLst/>
          </a:prstGeom>
          <a:noFill/>
        </p:spPr>
        <p:txBody>
          <a:bodyPr wrap="square" rtlCol="0">
            <a:spAutoFit/>
          </a:bodyPr>
          <a:lstStyle/>
          <a:p>
            <a:r>
              <a:rPr lang="en-US" dirty="0"/>
              <a:t>TAM- Global Self-Tanning and Makeup Market</a:t>
            </a:r>
          </a:p>
          <a:p>
            <a:r>
              <a:rPr lang="en-US" dirty="0"/>
              <a:t>$1.5 B - $3B</a:t>
            </a:r>
          </a:p>
        </p:txBody>
      </p:sp>
      <p:sp>
        <p:nvSpPr>
          <p:cNvPr id="19" name="TextBox 18">
            <a:extLst>
              <a:ext uri="{FF2B5EF4-FFF2-40B4-BE49-F238E27FC236}">
                <a16:creationId xmlns:a16="http://schemas.microsoft.com/office/drawing/2014/main" id="{9E6B5458-4095-C68F-660F-03BA087504D4}"/>
              </a:ext>
            </a:extLst>
          </p:cNvPr>
          <p:cNvSpPr txBox="1"/>
          <p:nvPr/>
        </p:nvSpPr>
        <p:spPr>
          <a:xfrm>
            <a:off x="8341567" y="2995527"/>
            <a:ext cx="2696044" cy="923330"/>
          </a:xfrm>
          <a:prstGeom prst="rect">
            <a:avLst/>
          </a:prstGeom>
          <a:noFill/>
        </p:spPr>
        <p:txBody>
          <a:bodyPr wrap="square" rtlCol="0">
            <a:spAutoFit/>
          </a:bodyPr>
          <a:lstStyle/>
          <a:p>
            <a:r>
              <a:rPr lang="en-US" dirty="0"/>
              <a:t>SAM- Self-Tanning Market</a:t>
            </a:r>
          </a:p>
          <a:p>
            <a:r>
              <a:rPr lang="en-US" dirty="0"/>
              <a:t>$300M - $750M</a:t>
            </a:r>
          </a:p>
        </p:txBody>
      </p:sp>
      <p:sp>
        <p:nvSpPr>
          <p:cNvPr id="20" name="TextBox 19">
            <a:extLst>
              <a:ext uri="{FF2B5EF4-FFF2-40B4-BE49-F238E27FC236}">
                <a16:creationId xmlns:a16="http://schemas.microsoft.com/office/drawing/2014/main" id="{E162818B-01AB-BB0A-E0DE-9EA834B1DC3E}"/>
              </a:ext>
            </a:extLst>
          </p:cNvPr>
          <p:cNvSpPr txBox="1"/>
          <p:nvPr/>
        </p:nvSpPr>
        <p:spPr>
          <a:xfrm>
            <a:off x="8341567" y="4361773"/>
            <a:ext cx="2696044" cy="1477328"/>
          </a:xfrm>
          <a:prstGeom prst="rect">
            <a:avLst/>
          </a:prstGeom>
          <a:noFill/>
        </p:spPr>
        <p:txBody>
          <a:bodyPr wrap="square" rtlCol="0">
            <a:spAutoFit/>
          </a:bodyPr>
          <a:lstStyle/>
          <a:p>
            <a:r>
              <a:rPr lang="en-US" dirty="0"/>
              <a:t>SOM- People that experience their self-tan and/or makeup transferring.</a:t>
            </a:r>
          </a:p>
          <a:p>
            <a:r>
              <a:rPr lang="en-US" dirty="0"/>
              <a:t>$3M-37.5M</a:t>
            </a:r>
          </a:p>
        </p:txBody>
      </p:sp>
      <p:sp>
        <p:nvSpPr>
          <p:cNvPr id="3" name="Title 1">
            <a:extLst>
              <a:ext uri="{FF2B5EF4-FFF2-40B4-BE49-F238E27FC236}">
                <a16:creationId xmlns:a16="http://schemas.microsoft.com/office/drawing/2014/main" id="{60B0A91C-BFF5-0BA9-E5DB-77A0A917D649}"/>
              </a:ext>
            </a:extLst>
          </p:cNvPr>
          <p:cNvSpPr txBox="1">
            <a:spLocks/>
          </p:cNvSpPr>
          <p:nvPr/>
        </p:nvSpPr>
        <p:spPr>
          <a:xfrm>
            <a:off x="0" y="233275"/>
            <a:ext cx="12192000" cy="109728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a:t>Market Opportunity</a:t>
            </a:r>
            <a:endParaRPr lang="en-US" dirty="0"/>
          </a:p>
        </p:txBody>
      </p:sp>
    </p:spTree>
    <p:extLst>
      <p:ext uri="{BB962C8B-B14F-4D97-AF65-F5344CB8AC3E}">
        <p14:creationId xmlns:p14="http://schemas.microsoft.com/office/powerpoint/2010/main" val="1349635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BE99A-0906-FD43-7D29-787B58800437}"/>
              </a:ext>
            </a:extLst>
          </p:cNvPr>
          <p:cNvSpPr>
            <a:spLocks noGrp="1"/>
          </p:cNvSpPr>
          <p:nvPr>
            <p:ph type="title"/>
          </p:nvPr>
        </p:nvSpPr>
        <p:spPr>
          <a:xfrm>
            <a:off x="0" y="609600"/>
            <a:ext cx="12192000" cy="876820"/>
          </a:xfrm>
        </p:spPr>
        <p:style>
          <a:lnRef idx="3">
            <a:schemeClr val="lt1"/>
          </a:lnRef>
          <a:fillRef idx="1">
            <a:schemeClr val="accent1"/>
          </a:fillRef>
          <a:effectRef idx="1">
            <a:schemeClr val="accent1"/>
          </a:effectRef>
          <a:fontRef idx="minor">
            <a:schemeClr val="lt1"/>
          </a:fontRef>
        </p:style>
        <p:txBody>
          <a:bodyPr/>
          <a:lstStyle/>
          <a:p>
            <a:r>
              <a:rPr lang="en-US" dirty="0"/>
              <a:t>The Competition</a:t>
            </a:r>
          </a:p>
        </p:txBody>
      </p:sp>
      <p:pic>
        <p:nvPicPr>
          <p:cNvPr id="1026" name="Picture 2" descr="Kim Kardashian announces SKKN BY KIM Makeup - DIARY directory">
            <a:extLst>
              <a:ext uri="{FF2B5EF4-FFF2-40B4-BE49-F238E27FC236}">
                <a16:creationId xmlns:a16="http://schemas.microsoft.com/office/drawing/2014/main" id="{AD42B086-65FB-E578-A160-F60CEAAC1E7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08062" y="2351250"/>
            <a:ext cx="2813037" cy="168473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ECBFAD9C-4A0A-E9D9-A87B-396711870F49}"/>
              </a:ext>
            </a:extLst>
          </p:cNvPr>
          <p:cNvCxnSpPr>
            <a:cxnSpLocks/>
          </p:cNvCxnSpPr>
          <p:nvPr/>
        </p:nvCxnSpPr>
        <p:spPr>
          <a:xfrm flipV="1">
            <a:off x="806786" y="4405543"/>
            <a:ext cx="10557514" cy="47247"/>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a16="http://schemas.microsoft.com/office/drawing/2014/main" id="{F77ADBD2-103C-E311-D685-3965645DF4D6}"/>
              </a:ext>
            </a:extLst>
          </p:cNvPr>
          <p:cNvCxnSpPr/>
          <p:nvPr/>
        </p:nvCxnSpPr>
        <p:spPr>
          <a:xfrm>
            <a:off x="6085543" y="1920241"/>
            <a:ext cx="0" cy="4443237"/>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pic>
        <p:nvPicPr>
          <p:cNvPr id="1028" name="Picture 4" descr="Ben Nye – Mud Fx">
            <a:extLst>
              <a:ext uri="{FF2B5EF4-FFF2-40B4-BE49-F238E27FC236}">
                <a16:creationId xmlns:a16="http://schemas.microsoft.com/office/drawing/2014/main" id="{9E788570-5F7F-EA8E-493D-0C486A0C94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1597" y="1665728"/>
            <a:ext cx="2681918" cy="26819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lowDry Australia">
            <a:extLst>
              <a:ext uri="{FF2B5EF4-FFF2-40B4-BE49-F238E27FC236}">
                <a16:creationId xmlns:a16="http://schemas.microsoft.com/office/drawing/2014/main" id="{D6F70608-BC8A-0B28-D4E1-D6A9E18D4A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7792" y="4814070"/>
            <a:ext cx="4352412" cy="7344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harlotte Tilbury Logo &amp; Brand Assets (SVG, PNG and vector) - Brandfetch">
            <a:extLst>
              <a:ext uri="{FF2B5EF4-FFF2-40B4-BE49-F238E27FC236}">
                <a16:creationId xmlns:a16="http://schemas.microsoft.com/office/drawing/2014/main" id="{88A43755-ED4A-245B-D61F-03F0464B7A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7572" y="4510687"/>
            <a:ext cx="2284574" cy="228457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CFF75BE-395B-F642-FFCF-E5FE3888235A}"/>
              </a:ext>
            </a:extLst>
          </p:cNvPr>
          <p:cNvSpPr txBox="1"/>
          <p:nvPr/>
        </p:nvSpPr>
        <p:spPr>
          <a:xfrm>
            <a:off x="5381890" y="1538472"/>
            <a:ext cx="2325196" cy="369332"/>
          </a:xfrm>
          <a:prstGeom prst="rect">
            <a:avLst/>
          </a:prstGeom>
          <a:noFill/>
        </p:spPr>
        <p:txBody>
          <a:bodyPr wrap="square" rtlCol="0">
            <a:spAutoFit/>
          </a:bodyPr>
          <a:lstStyle/>
          <a:p>
            <a:r>
              <a:rPr lang="en-US" dirty="0"/>
              <a:t>High Price</a:t>
            </a:r>
          </a:p>
        </p:txBody>
      </p:sp>
      <p:sp>
        <p:nvSpPr>
          <p:cNvPr id="11" name="TextBox 10">
            <a:extLst>
              <a:ext uri="{FF2B5EF4-FFF2-40B4-BE49-F238E27FC236}">
                <a16:creationId xmlns:a16="http://schemas.microsoft.com/office/drawing/2014/main" id="{428C7160-0542-7C8C-D697-C037BFC37653}"/>
              </a:ext>
            </a:extLst>
          </p:cNvPr>
          <p:cNvSpPr txBox="1"/>
          <p:nvPr/>
        </p:nvSpPr>
        <p:spPr>
          <a:xfrm>
            <a:off x="5083456" y="6384295"/>
            <a:ext cx="2623630" cy="369332"/>
          </a:xfrm>
          <a:prstGeom prst="rect">
            <a:avLst/>
          </a:prstGeom>
          <a:noFill/>
        </p:spPr>
        <p:txBody>
          <a:bodyPr wrap="square" rtlCol="0">
            <a:spAutoFit/>
          </a:bodyPr>
          <a:lstStyle/>
          <a:p>
            <a:r>
              <a:rPr lang="en-US" dirty="0"/>
              <a:t>Low Price</a:t>
            </a:r>
          </a:p>
        </p:txBody>
      </p:sp>
      <p:sp>
        <p:nvSpPr>
          <p:cNvPr id="12" name="TextBox 11">
            <a:extLst>
              <a:ext uri="{FF2B5EF4-FFF2-40B4-BE49-F238E27FC236}">
                <a16:creationId xmlns:a16="http://schemas.microsoft.com/office/drawing/2014/main" id="{F13BC4E7-8EAB-F207-64D1-3F7B00BC56D5}"/>
              </a:ext>
            </a:extLst>
          </p:cNvPr>
          <p:cNvSpPr txBox="1"/>
          <p:nvPr/>
        </p:nvSpPr>
        <p:spPr>
          <a:xfrm>
            <a:off x="9923515" y="3978314"/>
            <a:ext cx="2195797" cy="369332"/>
          </a:xfrm>
          <a:prstGeom prst="rect">
            <a:avLst/>
          </a:prstGeom>
          <a:noFill/>
        </p:spPr>
        <p:txBody>
          <a:bodyPr wrap="square" rtlCol="0">
            <a:spAutoFit/>
          </a:bodyPr>
          <a:lstStyle/>
          <a:p>
            <a:r>
              <a:rPr lang="en-US" dirty="0"/>
              <a:t>High Quality</a:t>
            </a:r>
          </a:p>
        </p:txBody>
      </p:sp>
      <p:sp>
        <p:nvSpPr>
          <p:cNvPr id="13" name="TextBox 12">
            <a:extLst>
              <a:ext uri="{FF2B5EF4-FFF2-40B4-BE49-F238E27FC236}">
                <a16:creationId xmlns:a16="http://schemas.microsoft.com/office/drawing/2014/main" id="{96F3665A-6E1E-1465-489F-F499529ED16F}"/>
              </a:ext>
            </a:extLst>
          </p:cNvPr>
          <p:cNvSpPr txBox="1"/>
          <p:nvPr/>
        </p:nvSpPr>
        <p:spPr>
          <a:xfrm>
            <a:off x="806786" y="3609150"/>
            <a:ext cx="2141687" cy="369332"/>
          </a:xfrm>
          <a:prstGeom prst="rect">
            <a:avLst/>
          </a:prstGeom>
          <a:noFill/>
        </p:spPr>
        <p:txBody>
          <a:bodyPr wrap="square" rtlCol="0">
            <a:spAutoFit/>
          </a:bodyPr>
          <a:lstStyle/>
          <a:p>
            <a:r>
              <a:rPr lang="en-US" dirty="0"/>
              <a:t>Low Quality</a:t>
            </a:r>
          </a:p>
        </p:txBody>
      </p:sp>
    </p:spTree>
    <p:extLst>
      <p:ext uri="{BB962C8B-B14F-4D97-AF65-F5344CB8AC3E}">
        <p14:creationId xmlns:p14="http://schemas.microsoft.com/office/powerpoint/2010/main" val="1372610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2A7B9-87C4-F7D8-F187-18155C0AAABF}"/>
              </a:ext>
            </a:extLst>
          </p:cNvPr>
          <p:cNvSpPr>
            <a:spLocks noGrp="1"/>
          </p:cNvSpPr>
          <p:nvPr>
            <p:ph type="title"/>
          </p:nvPr>
        </p:nvSpPr>
        <p:spPr>
          <a:xfrm>
            <a:off x="1" y="540922"/>
            <a:ext cx="12192000" cy="1320800"/>
          </a:xfrm>
        </p:spPr>
        <p:style>
          <a:lnRef idx="3">
            <a:schemeClr val="lt1"/>
          </a:lnRef>
          <a:fillRef idx="1">
            <a:schemeClr val="accent1"/>
          </a:fillRef>
          <a:effectRef idx="1">
            <a:schemeClr val="accent1"/>
          </a:effectRef>
          <a:fontRef idx="minor">
            <a:schemeClr val="lt1"/>
          </a:fontRef>
        </p:style>
        <p:txBody>
          <a:bodyPr/>
          <a:lstStyle/>
          <a:p>
            <a:r>
              <a:rPr lang="en-US" dirty="0"/>
              <a:t>Go-To-Market </a:t>
            </a:r>
          </a:p>
        </p:txBody>
      </p:sp>
      <p:graphicFrame>
        <p:nvGraphicFramePr>
          <p:cNvPr id="7" name="Content Placeholder 2">
            <a:extLst>
              <a:ext uri="{FF2B5EF4-FFF2-40B4-BE49-F238E27FC236}">
                <a16:creationId xmlns:a16="http://schemas.microsoft.com/office/drawing/2014/main" id="{C98B7E02-4A26-B346-6F44-0FA48923E7AC}"/>
              </a:ext>
            </a:extLst>
          </p:cNvPr>
          <p:cNvGraphicFramePr>
            <a:graphicFrameLocks noGrp="1"/>
          </p:cNvGraphicFramePr>
          <p:nvPr>
            <p:ph idx="1"/>
            <p:extLst>
              <p:ext uri="{D42A27DB-BD31-4B8C-83A1-F6EECF244321}">
                <p14:modId xmlns:p14="http://schemas.microsoft.com/office/powerpoint/2010/main" val="3863647991"/>
              </p:ext>
            </p:extLst>
          </p:nvPr>
        </p:nvGraphicFramePr>
        <p:xfrm>
          <a:off x="435201" y="2316494"/>
          <a:ext cx="8170917"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C8FA6C4A-B29B-DDE6-A7C9-922794A3E86A}"/>
              </a:ext>
            </a:extLst>
          </p:cNvPr>
          <p:cNvSpPr txBox="1"/>
          <p:nvPr/>
        </p:nvSpPr>
        <p:spPr>
          <a:xfrm>
            <a:off x="838869" y="2136766"/>
            <a:ext cx="3894666" cy="369332"/>
          </a:xfrm>
          <a:prstGeom prst="rect">
            <a:avLst/>
          </a:prstGeom>
          <a:noFill/>
        </p:spPr>
        <p:txBody>
          <a:bodyPr wrap="square" rtlCol="0">
            <a:spAutoFit/>
          </a:bodyPr>
          <a:lstStyle/>
          <a:p>
            <a:r>
              <a:rPr lang="en-US" dirty="0"/>
              <a:t>Virtual</a:t>
            </a:r>
          </a:p>
        </p:txBody>
      </p:sp>
      <p:sp>
        <p:nvSpPr>
          <p:cNvPr id="6" name="Pentagon 5">
            <a:extLst>
              <a:ext uri="{FF2B5EF4-FFF2-40B4-BE49-F238E27FC236}">
                <a16:creationId xmlns:a16="http://schemas.microsoft.com/office/drawing/2014/main" id="{E7ECC429-7DA3-B7B7-01F0-950450F79291}"/>
              </a:ext>
            </a:extLst>
          </p:cNvPr>
          <p:cNvSpPr/>
          <p:nvPr/>
        </p:nvSpPr>
        <p:spPr>
          <a:xfrm>
            <a:off x="838869" y="2163751"/>
            <a:ext cx="3065930" cy="448235"/>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a:extLst>
              <a:ext uri="{FF2B5EF4-FFF2-40B4-BE49-F238E27FC236}">
                <a16:creationId xmlns:a16="http://schemas.microsoft.com/office/drawing/2014/main" id="{533025FB-4942-F808-17F4-DF4FDAC06B28}"/>
              </a:ext>
            </a:extLst>
          </p:cNvPr>
          <p:cNvSpPr/>
          <p:nvPr/>
        </p:nvSpPr>
        <p:spPr>
          <a:xfrm rot="10800000">
            <a:off x="4697675" y="2200001"/>
            <a:ext cx="3065930" cy="448235"/>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D78A276-3996-D122-D546-E00E37ACFA7F}"/>
              </a:ext>
            </a:extLst>
          </p:cNvPr>
          <p:cNvSpPr txBox="1"/>
          <p:nvPr/>
        </p:nvSpPr>
        <p:spPr>
          <a:xfrm>
            <a:off x="1524000" y="2210606"/>
            <a:ext cx="977153" cy="369332"/>
          </a:xfrm>
          <a:prstGeom prst="rect">
            <a:avLst/>
          </a:prstGeom>
          <a:noFill/>
        </p:spPr>
        <p:txBody>
          <a:bodyPr wrap="square" rtlCol="0">
            <a:spAutoFit/>
          </a:bodyPr>
          <a:lstStyle/>
          <a:p>
            <a:r>
              <a:rPr lang="en-US" dirty="0">
                <a:solidFill>
                  <a:schemeClr val="bg1"/>
                </a:solidFill>
              </a:rPr>
              <a:t>Virtual</a:t>
            </a:r>
          </a:p>
        </p:txBody>
      </p:sp>
      <p:sp>
        <p:nvSpPr>
          <p:cNvPr id="10" name="TextBox 9">
            <a:extLst>
              <a:ext uri="{FF2B5EF4-FFF2-40B4-BE49-F238E27FC236}">
                <a16:creationId xmlns:a16="http://schemas.microsoft.com/office/drawing/2014/main" id="{C9637CED-5DDA-8BEB-90E3-8B7A1F47F500}"/>
              </a:ext>
            </a:extLst>
          </p:cNvPr>
          <p:cNvSpPr txBox="1"/>
          <p:nvPr/>
        </p:nvSpPr>
        <p:spPr>
          <a:xfrm>
            <a:off x="6262561" y="2224805"/>
            <a:ext cx="1629583" cy="369332"/>
          </a:xfrm>
          <a:prstGeom prst="rect">
            <a:avLst/>
          </a:prstGeom>
          <a:noFill/>
        </p:spPr>
        <p:txBody>
          <a:bodyPr wrap="square" rtlCol="0">
            <a:spAutoFit/>
          </a:bodyPr>
          <a:lstStyle/>
          <a:p>
            <a:r>
              <a:rPr lang="en-US" dirty="0">
                <a:solidFill>
                  <a:schemeClr val="bg1"/>
                </a:solidFill>
              </a:rPr>
              <a:t>Face-to-Face</a:t>
            </a:r>
          </a:p>
        </p:txBody>
      </p:sp>
      <p:sp>
        <p:nvSpPr>
          <p:cNvPr id="11" name="TextBox 10">
            <a:extLst>
              <a:ext uri="{FF2B5EF4-FFF2-40B4-BE49-F238E27FC236}">
                <a16:creationId xmlns:a16="http://schemas.microsoft.com/office/drawing/2014/main" id="{F051EB13-A308-E724-A94A-BDD9E1DDF46B}"/>
              </a:ext>
            </a:extLst>
          </p:cNvPr>
          <p:cNvSpPr txBox="1"/>
          <p:nvPr/>
        </p:nvSpPr>
        <p:spPr>
          <a:xfrm>
            <a:off x="3720352" y="2625077"/>
            <a:ext cx="1317812" cy="369332"/>
          </a:xfrm>
          <a:prstGeom prst="rect">
            <a:avLst/>
          </a:prstGeom>
          <a:noFill/>
        </p:spPr>
        <p:txBody>
          <a:bodyPr wrap="square" rtlCol="0">
            <a:spAutoFit/>
          </a:bodyPr>
          <a:lstStyle/>
          <a:p>
            <a:r>
              <a:rPr lang="en-US" b="1" dirty="0"/>
              <a:t>Founders</a:t>
            </a:r>
          </a:p>
        </p:txBody>
      </p:sp>
      <p:pic>
        <p:nvPicPr>
          <p:cNvPr id="13" name="Graphic 12" descr="Group of women with solid fill">
            <a:extLst>
              <a:ext uri="{FF2B5EF4-FFF2-40B4-BE49-F238E27FC236}">
                <a16:creationId xmlns:a16="http://schemas.microsoft.com/office/drawing/2014/main" id="{8812369C-1E09-C369-E365-16D2908C99B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19135" y="2940657"/>
            <a:ext cx="914400" cy="914400"/>
          </a:xfrm>
          <a:prstGeom prst="rect">
            <a:avLst/>
          </a:prstGeom>
        </p:spPr>
      </p:pic>
    </p:spTree>
    <p:extLst>
      <p:ext uri="{BB962C8B-B14F-4D97-AF65-F5344CB8AC3E}">
        <p14:creationId xmlns:p14="http://schemas.microsoft.com/office/powerpoint/2010/main" val="4190464"/>
      </p:ext>
    </p:extLst>
  </p:cSld>
  <p:clrMapOvr>
    <a:masterClrMapping/>
  </p:clrMapOvr>
</p:sld>
</file>

<file path=ppt/theme/theme1.xml><?xml version="1.0" encoding="utf-8"?>
<a:theme xmlns:a="http://schemas.openxmlformats.org/drawingml/2006/main" name="Fac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162928</TotalTime>
  <Words>2678</Words>
  <Application>Microsoft Macintosh PowerPoint</Application>
  <PresentationFormat>Widescreen</PresentationFormat>
  <Paragraphs>158</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Aptos</vt:lpstr>
      <vt:lpstr>Arial</vt:lpstr>
      <vt:lpstr>Courier New</vt:lpstr>
      <vt:lpstr>Lato</vt:lpstr>
      <vt:lpstr>LatoWeb</vt:lpstr>
      <vt:lpstr>Trebuchet MS</vt:lpstr>
      <vt:lpstr>Wingdings 3</vt:lpstr>
      <vt:lpstr>Facet</vt:lpstr>
      <vt:lpstr>Glamour Shield</vt:lpstr>
      <vt:lpstr>             Meet The CEO</vt:lpstr>
      <vt:lpstr>Summary Slide</vt:lpstr>
      <vt:lpstr>.  </vt:lpstr>
      <vt:lpstr>  Solution</vt:lpstr>
      <vt:lpstr>   Product</vt:lpstr>
      <vt:lpstr>Market Opportunity</vt:lpstr>
      <vt:lpstr>The Competition</vt:lpstr>
      <vt:lpstr>Go-To-Market </vt:lpstr>
      <vt:lpstr>Milestones</vt:lpstr>
      <vt:lpstr>Value Proposition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Glamour Shield</dc:title>
  <dc:creator>Andie Eckhart</dc:creator>
  <cp:lastModifiedBy>Andie Eckhart</cp:lastModifiedBy>
  <cp:revision>5</cp:revision>
  <cp:lastPrinted>2025-04-08T18:56:36Z</cp:lastPrinted>
  <dcterms:created xsi:type="dcterms:W3CDTF">2025-02-18T18:19:25Z</dcterms:created>
  <dcterms:modified xsi:type="dcterms:W3CDTF">2025-08-10T04:22:10Z</dcterms:modified>
</cp:coreProperties>
</file>